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65" r:id="rId3"/>
    <p:sldId id="428" r:id="rId4"/>
    <p:sldId id="427" r:id="rId6"/>
    <p:sldId id="386" r:id="rId7"/>
    <p:sldId id="442" r:id="rId8"/>
    <p:sldId id="443" r:id="rId9"/>
    <p:sldId id="389" r:id="rId10"/>
    <p:sldId id="444" r:id="rId11"/>
    <p:sldId id="390" r:id="rId12"/>
    <p:sldId id="445" r:id="rId13"/>
    <p:sldId id="391" r:id="rId14"/>
    <p:sldId id="446" r:id="rId15"/>
    <p:sldId id="447" r:id="rId16"/>
    <p:sldId id="394" r:id="rId17"/>
    <p:sldId id="395" r:id="rId18"/>
    <p:sldId id="449" r:id="rId19"/>
    <p:sldId id="448" r:id="rId20"/>
    <p:sldId id="436" r:id="rId21"/>
    <p:sldId id="420" r:id="rId22"/>
    <p:sldId id="450" r:id="rId23"/>
    <p:sldId id="437" r:id="rId24"/>
    <p:sldId id="438" r:id="rId25"/>
    <p:sldId id="396" r:id="rId26"/>
    <p:sldId id="451" r:id="rId27"/>
    <p:sldId id="425" r:id="rId28"/>
    <p:sldId id="453" r:id="rId29"/>
    <p:sldId id="454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334B"/>
    <a:srgbClr val="002060"/>
    <a:srgbClr val="0063A8"/>
    <a:srgbClr val="E3E3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886" autoAdjust="0"/>
    <p:restoredTop sz="94660"/>
  </p:normalViewPr>
  <p:slideViewPr>
    <p:cSldViewPr snapToGrid="0" showGuides="1">
      <p:cViewPr varScale="1">
        <p:scale>
          <a:sx n="50" d="100"/>
          <a:sy n="50" d="100"/>
        </p:scale>
        <p:origin x="-1320" y="-90"/>
      </p:cViewPr>
      <p:guideLst>
        <p:guide orient="horz" pos="2016"/>
        <p:guide orient="horz" pos="926"/>
        <p:guide pos="3806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50" d="100"/>
        <a:sy n="50" d="100"/>
      </p:scale>
      <p:origin x="0" y="-11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5E9E48-EE92-438E-9B1B-4923AA4FC8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62E80-05B1-42E7-B663-882CC58C70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2BFD3-14DC-42FE-A772-3855957689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62E80-05B1-42E7-B663-882CC58C70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2BFD3-14DC-42FE-A772-3855957689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62E80-05B1-42E7-B663-882CC58C70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2BFD3-14DC-42FE-A772-3855957689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62E80-05B1-42E7-B663-882CC58C70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2BFD3-14DC-42FE-A772-3855957689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62E80-05B1-42E7-B663-882CC58C70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2BFD3-14DC-42FE-A772-3855957689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62E80-05B1-42E7-B663-882CC58C70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2BFD3-14DC-42FE-A772-3855957689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62E80-05B1-42E7-B663-882CC58C70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2BFD3-14DC-42FE-A772-3855957689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62E80-05B1-42E7-B663-882CC58C70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2BFD3-14DC-42FE-A772-3855957689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62E80-05B1-42E7-B663-882CC58C70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2BFD3-14DC-42FE-A772-3855957689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62E80-05B1-42E7-B663-882CC58C70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2BFD3-14DC-42FE-A772-3855957689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62E80-05B1-42E7-B663-882CC58C70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2BFD3-14DC-42FE-A772-3855957689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62E80-05B1-42E7-B663-882CC58C70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12BFD3-14DC-42FE-A772-38559576897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jpeg"/><Relationship Id="rId8" Type="http://schemas.openxmlformats.org/officeDocument/2006/relationships/tags" Target="../tags/tag12.xml"/><Relationship Id="rId7" Type="http://schemas.openxmlformats.org/officeDocument/2006/relationships/image" Target="../media/image16.png"/><Relationship Id="rId6" Type="http://schemas.openxmlformats.org/officeDocument/2006/relationships/image" Target="../media/image15.GIF"/><Relationship Id="rId5" Type="http://schemas.openxmlformats.org/officeDocument/2006/relationships/image" Target="../media/image14.png"/><Relationship Id="rId4" Type="http://schemas.openxmlformats.org/officeDocument/2006/relationships/tags" Target="../tags/tag11.xml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2" Type="http://schemas.openxmlformats.org/officeDocument/2006/relationships/notesSlide" Target="../notesSlides/notesSlide8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2.png"/><Relationship Id="rId1" Type="http://schemas.openxmlformats.org/officeDocument/2006/relationships/image" Target="../media/image13.GIF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GIF"/><Relationship Id="rId7" Type="http://schemas.openxmlformats.org/officeDocument/2006/relationships/image" Target="../media/image17.jpeg"/><Relationship Id="rId6" Type="http://schemas.openxmlformats.org/officeDocument/2006/relationships/tags" Target="../tags/tag14.xml"/><Relationship Id="rId5" Type="http://schemas.openxmlformats.org/officeDocument/2006/relationships/image" Target="../media/image14.png"/><Relationship Id="rId4" Type="http://schemas.openxmlformats.org/officeDocument/2006/relationships/tags" Target="../tags/tag13.xml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3.GIF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GIF"/><Relationship Id="rId7" Type="http://schemas.openxmlformats.org/officeDocument/2006/relationships/image" Target="../media/image17.jpeg"/><Relationship Id="rId6" Type="http://schemas.openxmlformats.org/officeDocument/2006/relationships/tags" Target="../tags/tag16.xml"/><Relationship Id="rId5" Type="http://schemas.openxmlformats.org/officeDocument/2006/relationships/image" Target="../media/image14.png"/><Relationship Id="rId4" Type="http://schemas.openxmlformats.org/officeDocument/2006/relationships/tags" Target="../tags/tag15.xml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2" Type="http://schemas.openxmlformats.org/officeDocument/2006/relationships/notesSlide" Target="../notesSlides/notesSlide10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3.png"/><Relationship Id="rId1" Type="http://schemas.openxmlformats.org/officeDocument/2006/relationships/image" Target="../media/image13.GIF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GIF"/><Relationship Id="rId7" Type="http://schemas.openxmlformats.org/officeDocument/2006/relationships/image" Target="../media/image17.jpeg"/><Relationship Id="rId6" Type="http://schemas.openxmlformats.org/officeDocument/2006/relationships/tags" Target="../tags/tag18.xml"/><Relationship Id="rId5" Type="http://schemas.openxmlformats.org/officeDocument/2006/relationships/image" Target="../media/image14.png"/><Relationship Id="rId4" Type="http://schemas.openxmlformats.org/officeDocument/2006/relationships/tags" Target="../tags/tag17.xml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2" Type="http://schemas.openxmlformats.org/officeDocument/2006/relationships/notesSlide" Target="../notesSlides/notesSlide11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3.png"/><Relationship Id="rId1" Type="http://schemas.openxmlformats.org/officeDocument/2006/relationships/image" Target="../media/image13.GIF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jpeg"/><Relationship Id="rId8" Type="http://schemas.openxmlformats.org/officeDocument/2006/relationships/tags" Target="../tags/tag20.xml"/><Relationship Id="rId7" Type="http://schemas.openxmlformats.org/officeDocument/2006/relationships/image" Target="../media/image16.png"/><Relationship Id="rId6" Type="http://schemas.openxmlformats.org/officeDocument/2006/relationships/image" Target="../media/image15.GIF"/><Relationship Id="rId5" Type="http://schemas.openxmlformats.org/officeDocument/2006/relationships/image" Target="../media/image14.png"/><Relationship Id="rId4" Type="http://schemas.openxmlformats.org/officeDocument/2006/relationships/tags" Target="../tags/tag19.xml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2" Type="http://schemas.openxmlformats.org/officeDocument/2006/relationships/notesSlide" Target="../notesSlides/notesSlide12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4.png"/><Relationship Id="rId1" Type="http://schemas.openxmlformats.org/officeDocument/2006/relationships/image" Target="../media/image13.GIF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5.png"/><Relationship Id="rId6" Type="http://schemas.openxmlformats.org/officeDocument/2006/relationships/image" Target="../media/image16.png"/><Relationship Id="rId5" Type="http://schemas.openxmlformats.org/officeDocument/2006/relationships/image" Target="../media/image15.GIF"/><Relationship Id="rId4" Type="http://schemas.openxmlformats.org/officeDocument/2006/relationships/image" Target="../media/image14.png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image" Target="../media/image13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GIF"/><Relationship Id="rId4" Type="http://schemas.openxmlformats.org/officeDocument/2006/relationships/image" Target="../media/image14.png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image" Target="../media/image13.GIF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5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5.png"/><Relationship Id="rId6" Type="http://schemas.openxmlformats.org/officeDocument/2006/relationships/image" Target="../media/image16.png"/><Relationship Id="rId5" Type="http://schemas.openxmlformats.org/officeDocument/2006/relationships/image" Target="../media/image15.GIF"/><Relationship Id="rId4" Type="http://schemas.openxmlformats.org/officeDocument/2006/relationships/image" Target="../media/image14.png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image" Target="../media/image13.GIF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jpeg"/><Relationship Id="rId8" Type="http://schemas.openxmlformats.org/officeDocument/2006/relationships/tags" Target="../tags/tag22.xml"/><Relationship Id="rId7" Type="http://schemas.openxmlformats.org/officeDocument/2006/relationships/image" Target="../media/image15.GIF"/><Relationship Id="rId6" Type="http://schemas.openxmlformats.org/officeDocument/2006/relationships/image" Target="../media/image16.png"/><Relationship Id="rId5" Type="http://schemas.openxmlformats.org/officeDocument/2006/relationships/image" Target="../media/image26.emf"/><Relationship Id="rId4" Type="http://schemas.openxmlformats.org/officeDocument/2006/relationships/tags" Target="../tags/tag21.xml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2" Type="http://schemas.openxmlformats.org/officeDocument/2006/relationships/notesSlide" Target="../notesSlides/notesSlide16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7.jpeg"/><Relationship Id="rId1" Type="http://schemas.openxmlformats.org/officeDocument/2006/relationships/image" Target="../media/image13.GIF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image" Target="../media/image29.GIF"/><Relationship Id="rId7" Type="http://schemas.openxmlformats.org/officeDocument/2006/relationships/image" Target="../media/image28.png"/><Relationship Id="rId6" Type="http://schemas.openxmlformats.org/officeDocument/2006/relationships/image" Target="../media/image16.png"/><Relationship Id="rId5" Type="http://schemas.openxmlformats.org/officeDocument/2006/relationships/image" Target="../media/image15.GIF"/><Relationship Id="rId4" Type="http://schemas.openxmlformats.org/officeDocument/2006/relationships/image" Target="../media/image14.png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2" Type="http://schemas.openxmlformats.org/officeDocument/2006/relationships/notesSlide" Target="../notesSlides/notesSlide17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7.jpeg"/><Relationship Id="rId1" Type="http://schemas.openxmlformats.org/officeDocument/2006/relationships/image" Target="../media/image13.GI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1.GIF"/><Relationship Id="rId6" Type="http://schemas.microsoft.com/office/2007/relationships/hdphoto" Target="../media/image10.wdp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image" Target="../media/image29.GIF"/><Relationship Id="rId7" Type="http://schemas.openxmlformats.org/officeDocument/2006/relationships/image" Target="../media/image28.png"/><Relationship Id="rId6" Type="http://schemas.openxmlformats.org/officeDocument/2006/relationships/image" Target="../media/image16.png"/><Relationship Id="rId5" Type="http://schemas.openxmlformats.org/officeDocument/2006/relationships/image" Target="../media/image15.GIF"/><Relationship Id="rId4" Type="http://schemas.openxmlformats.org/officeDocument/2006/relationships/image" Target="../media/image14.png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2" Type="http://schemas.openxmlformats.org/officeDocument/2006/relationships/notesSlide" Target="../notesSlides/notesSlide18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7.jpeg"/><Relationship Id="rId1" Type="http://schemas.openxmlformats.org/officeDocument/2006/relationships/image" Target="../media/image13.GIF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GIF"/><Relationship Id="rId8" Type="http://schemas.openxmlformats.org/officeDocument/2006/relationships/image" Target="../media/image16.png"/><Relationship Id="rId7" Type="http://schemas.openxmlformats.org/officeDocument/2006/relationships/image" Target="../media/image30.emf"/><Relationship Id="rId6" Type="http://schemas.openxmlformats.org/officeDocument/2006/relationships/image" Target="../media/image17.jpeg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2" Type="http://schemas.openxmlformats.org/officeDocument/2006/relationships/notesSlide" Target="../notesSlides/notesSlide19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31.png"/><Relationship Id="rId1" Type="http://schemas.openxmlformats.org/officeDocument/2006/relationships/image" Target="../media/image13.GIF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jpeg"/><Relationship Id="rId8" Type="http://schemas.openxmlformats.org/officeDocument/2006/relationships/image" Target="../media/image17.jpeg"/><Relationship Id="rId7" Type="http://schemas.openxmlformats.org/officeDocument/2006/relationships/tags" Target="../tags/tag27.xml"/><Relationship Id="rId6" Type="http://schemas.openxmlformats.org/officeDocument/2006/relationships/image" Target="../media/image16.png"/><Relationship Id="rId5" Type="http://schemas.openxmlformats.org/officeDocument/2006/relationships/image" Target="../media/image15.GIF"/><Relationship Id="rId4" Type="http://schemas.openxmlformats.org/officeDocument/2006/relationships/image" Target="../media/image14.png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1" Type="http://schemas.openxmlformats.org/officeDocument/2006/relationships/notesSlide" Target="../notesSlides/notesSlide20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3.GIF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jpeg"/><Relationship Id="rId8" Type="http://schemas.openxmlformats.org/officeDocument/2006/relationships/tags" Target="../tags/tag29.xml"/><Relationship Id="rId7" Type="http://schemas.openxmlformats.org/officeDocument/2006/relationships/image" Target="../media/image16.png"/><Relationship Id="rId6" Type="http://schemas.openxmlformats.org/officeDocument/2006/relationships/image" Target="../media/image15.GIF"/><Relationship Id="rId5" Type="http://schemas.openxmlformats.org/officeDocument/2006/relationships/image" Target="../media/image14.png"/><Relationship Id="rId4" Type="http://schemas.openxmlformats.org/officeDocument/2006/relationships/tags" Target="../tags/tag28.xml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2" Type="http://schemas.openxmlformats.org/officeDocument/2006/relationships/notesSlide" Target="../notesSlides/notesSlide21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33.jpeg"/><Relationship Id="rId1" Type="http://schemas.openxmlformats.org/officeDocument/2006/relationships/image" Target="../media/image13.GIF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jpeg"/><Relationship Id="rId8" Type="http://schemas.openxmlformats.org/officeDocument/2006/relationships/tags" Target="../tags/tag31.xml"/><Relationship Id="rId7" Type="http://schemas.openxmlformats.org/officeDocument/2006/relationships/image" Target="../media/image16.png"/><Relationship Id="rId6" Type="http://schemas.openxmlformats.org/officeDocument/2006/relationships/image" Target="../media/image15.GIF"/><Relationship Id="rId5" Type="http://schemas.openxmlformats.org/officeDocument/2006/relationships/image" Target="../media/image14.png"/><Relationship Id="rId4" Type="http://schemas.openxmlformats.org/officeDocument/2006/relationships/tags" Target="../tags/tag30.xml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2" Type="http://schemas.openxmlformats.org/officeDocument/2006/relationships/notesSlide" Target="../notesSlides/notesSlide22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33.jpeg"/><Relationship Id="rId1" Type="http://schemas.openxmlformats.org/officeDocument/2006/relationships/image" Target="../media/image13.GIF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jpeg"/><Relationship Id="rId8" Type="http://schemas.openxmlformats.org/officeDocument/2006/relationships/tags" Target="../tags/tag33.xml"/><Relationship Id="rId7" Type="http://schemas.openxmlformats.org/officeDocument/2006/relationships/image" Target="../media/image16.png"/><Relationship Id="rId6" Type="http://schemas.openxmlformats.org/officeDocument/2006/relationships/image" Target="../media/image15.GIF"/><Relationship Id="rId5" Type="http://schemas.openxmlformats.org/officeDocument/2006/relationships/image" Target="../media/image14.png"/><Relationship Id="rId4" Type="http://schemas.openxmlformats.org/officeDocument/2006/relationships/tags" Target="../tags/tag32.xml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1" Type="http://schemas.openxmlformats.org/officeDocument/2006/relationships/notesSlide" Target="../notesSlides/notesSlide23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3.GIF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jpeg"/><Relationship Id="rId8" Type="http://schemas.openxmlformats.org/officeDocument/2006/relationships/tags" Target="../tags/tag35.xml"/><Relationship Id="rId7" Type="http://schemas.openxmlformats.org/officeDocument/2006/relationships/image" Target="../media/image16.png"/><Relationship Id="rId6" Type="http://schemas.openxmlformats.org/officeDocument/2006/relationships/image" Target="../media/image15.GIF"/><Relationship Id="rId5" Type="http://schemas.openxmlformats.org/officeDocument/2006/relationships/image" Target="../media/image14.png"/><Relationship Id="rId4" Type="http://schemas.openxmlformats.org/officeDocument/2006/relationships/tags" Target="../tags/tag34.xml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1" Type="http://schemas.openxmlformats.org/officeDocument/2006/relationships/notesSlide" Target="../notesSlides/notesSlide24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3.GIF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image10.wdp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7.jpeg"/><Relationship Id="rId7" Type="http://schemas.openxmlformats.org/officeDocument/2006/relationships/tags" Target="../tags/tag2.xml"/><Relationship Id="rId6" Type="http://schemas.openxmlformats.org/officeDocument/2006/relationships/image" Target="../media/image16.png"/><Relationship Id="rId5" Type="http://schemas.openxmlformats.org/officeDocument/2006/relationships/image" Target="../media/image15.GIF"/><Relationship Id="rId4" Type="http://schemas.openxmlformats.org/officeDocument/2006/relationships/image" Target="../media/image14.png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7.jpeg"/><Relationship Id="rId7" Type="http://schemas.openxmlformats.org/officeDocument/2006/relationships/tags" Target="../tags/tag3.xml"/><Relationship Id="rId6" Type="http://schemas.openxmlformats.org/officeDocument/2006/relationships/image" Target="../media/image16.png"/><Relationship Id="rId5" Type="http://schemas.openxmlformats.org/officeDocument/2006/relationships/image" Target="../media/image15.GIF"/><Relationship Id="rId4" Type="http://schemas.openxmlformats.org/officeDocument/2006/relationships/image" Target="../media/image14.png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13.GIF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jpeg"/><Relationship Id="rId8" Type="http://schemas.openxmlformats.org/officeDocument/2006/relationships/image" Target="../media/image17.jpeg"/><Relationship Id="rId7" Type="http://schemas.openxmlformats.org/officeDocument/2006/relationships/tags" Target="../tags/tag4.xml"/><Relationship Id="rId6" Type="http://schemas.openxmlformats.org/officeDocument/2006/relationships/image" Target="../media/image16.png"/><Relationship Id="rId5" Type="http://schemas.openxmlformats.org/officeDocument/2006/relationships/image" Target="../media/image15.GIF"/><Relationship Id="rId4" Type="http://schemas.openxmlformats.org/officeDocument/2006/relationships/image" Target="../media/image14.png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GIF"/><Relationship Id="rId8" Type="http://schemas.openxmlformats.org/officeDocument/2006/relationships/image" Target="../media/image20.png"/><Relationship Id="rId7" Type="http://schemas.openxmlformats.org/officeDocument/2006/relationships/image" Target="../media/image17.jpeg"/><Relationship Id="rId6" Type="http://schemas.openxmlformats.org/officeDocument/2006/relationships/tags" Target="../tags/tag6.xml"/><Relationship Id="rId5" Type="http://schemas.openxmlformats.org/officeDocument/2006/relationships/image" Target="../media/image14.png"/><Relationship Id="rId4" Type="http://schemas.openxmlformats.org/officeDocument/2006/relationships/tags" Target="../tags/tag5.xml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2" Type="http://schemas.openxmlformats.org/officeDocument/2006/relationships/notesSlide" Target="../notesSlides/notesSlide5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6.png"/><Relationship Id="rId1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GIF"/><Relationship Id="rId7" Type="http://schemas.openxmlformats.org/officeDocument/2006/relationships/image" Target="../media/image17.jpeg"/><Relationship Id="rId6" Type="http://schemas.openxmlformats.org/officeDocument/2006/relationships/tags" Target="../tags/tag8.xml"/><Relationship Id="rId5" Type="http://schemas.openxmlformats.org/officeDocument/2006/relationships/image" Target="../media/image14.png"/><Relationship Id="rId4" Type="http://schemas.openxmlformats.org/officeDocument/2006/relationships/tags" Target="../tags/tag7.xml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2" Type="http://schemas.openxmlformats.org/officeDocument/2006/relationships/notesSlide" Target="../notesSlides/notesSlide6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1.png"/><Relationship Id="rId1" Type="http://schemas.openxmlformats.org/officeDocument/2006/relationships/image" Target="../media/image13.GIF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jpeg"/><Relationship Id="rId8" Type="http://schemas.openxmlformats.org/officeDocument/2006/relationships/tags" Target="../tags/tag10.xml"/><Relationship Id="rId7" Type="http://schemas.openxmlformats.org/officeDocument/2006/relationships/image" Target="../media/image16.png"/><Relationship Id="rId6" Type="http://schemas.openxmlformats.org/officeDocument/2006/relationships/image" Target="../media/image15.GIF"/><Relationship Id="rId5" Type="http://schemas.openxmlformats.org/officeDocument/2006/relationships/image" Target="../media/image14.png"/><Relationship Id="rId4" Type="http://schemas.openxmlformats.org/officeDocument/2006/relationships/tags" Target="../tags/tag9.xml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2" Type="http://schemas.openxmlformats.org/officeDocument/2006/relationships/notesSlide" Target="../notesSlides/notesSlide7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2.png"/><Relationship Id="rId1" Type="http://schemas.openxmlformats.org/officeDocument/2006/relationships/image" Target="../media/image1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94653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23.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原理，机理，机制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reason; pattern；rule;  law; process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26135"/>
            <a:ext cx="3736340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zh-CN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0645" y="780415"/>
            <a:ext cx="8214360" cy="582295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6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6840" y="906145"/>
            <a:ext cx="3773805" cy="36614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 fontAlgn="auto">
              <a:lnSpc>
                <a:spcPts val="348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mechanism</a:t>
            </a:r>
            <a:endParaRPr lang="en-US" altLang="zh-CN" sz="2400" b="1">
              <a:solidFill>
                <a:srgbClr val="C00000"/>
              </a:solidFill>
              <a:latin typeface="Times New Roman" panose="02020603050405020304"/>
              <a:ea typeface="Times New Roman" panose="02020603050405020304"/>
            </a:endParaRPr>
          </a:p>
          <a:p>
            <a:pPr indent="0" algn="l" fontAlgn="auto">
              <a:lnSpc>
                <a:spcPts val="348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  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/ˈmekənɪzəm/ 机械装置；机制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algn="l" fontAlgn="auto">
              <a:lnSpc>
                <a:spcPts val="348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principle</a:t>
            </a:r>
            <a:endParaRPr lang="en-US" altLang="zh-CN" sz="2400" b="1">
              <a:solidFill>
                <a:srgbClr val="C00000"/>
              </a:solidFill>
              <a:latin typeface="Times New Roman" panose="02020603050405020304"/>
              <a:ea typeface="Times New Roman" panose="02020603050405020304"/>
            </a:endParaRPr>
          </a:p>
          <a:p>
            <a:pPr indent="0" algn="l" fontAlgn="auto">
              <a:lnSpc>
                <a:spcPts val="348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   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/ˈprɪnsəp(ə)l/ n. 原理；原则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algn="l" fontAlgn="auto">
              <a:lnSpc>
                <a:spcPts val="348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dynamics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algn="l" fontAlgn="auto">
              <a:lnSpc>
                <a:spcPts val="348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/daɪˈnæmɪks/n. 动态机制；内在动力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algn="l" fontAlgn="auto">
              <a:lnSpc>
                <a:spcPts val="348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logic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/ˈlɒdʒɪk/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---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logical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adj.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algn="l" fontAlgn="auto">
              <a:lnSpc>
                <a:spcPts val="348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逻辑；推理方法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064000" y="960120"/>
            <a:ext cx="7701915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>
                <a:solidFill>
                  <a:srgbClr val="0063A8"/>
                </a:solidFill>
              </a:rPr>
              <a:t>5.生病时，人体内的自然防御机制就会开始工作。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6.这条原则应该在任何复杂的技术项目中得到推广。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7.</a:t>
            </a:r>
            <a:r>
              <a:rPr lang="zh-CN" altLang="en-US" sz="2000" b="1">
                <a:solidFill>
                  <a:srgbClr val="0063A8"/>
                </a:solidFill>
              </a:rPr>
              <a:t>高级语义场:</a:t>
            </a:r>
            <a:r>
              <a:rPr lang="zh-CN" altLang="en-US" sz="2000">
                <a:solidFill>
                  <a:srgbClr val="0063A8"/>
                </a:solidFill>
              </a:rPr>
              <a:t>要深入理解事物，我们需要了解其运作机理与基本原理。自然界万物都遵循一定的规律与稳定模式。通过研究其机制、过程与内在动力，我们能把握其背后逻辑。唯有此，我们才能更好运用规律，提升观察与分析世界的能力。</a:t>
            </a:r>
            <a:endParaRPr lang="zh-CN" altLang="en-US" sz="2000">
              <a:solidFill>
                <a:srgbClr val="0063A8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064000" y="1249680"/>
            <a:ext cx="79070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5.When a person is ill, the body’s 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natural defence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mechanisms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come into operation.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064000" y="2310765"/>
            <a:ext cx="77889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6.This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principle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should be promoted in any complex technical project.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064000" y="4168775"/>
            <a:ext cx="760095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7.To understand a thing well, we need to learn about its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mechanism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basic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principles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Everything in nature follows certain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laws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regular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patterns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By studying the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system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process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internal dynamics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we can grasp the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logic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behind it. Only in this way can we make better use of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improve our ability to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observe and analyze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world.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5333"/>
          <a:stretch>
            <a:fillRect/>
          </a:stretch>
        </p:blipFill>
        <p:spPr>
          <a:xfrm>
            <a:off x="1750060" y="4826000"/>
            <a:ext cx="1868805" cy="16179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  <p:bldP spid="29" grpId="0"/>
      <p:bldP spid="2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913130" y="198120"/>
            <a:ext cx="111715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24.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措施；方案；计划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plan; measure; step; approach; project; programme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26135"/>
            <a:ext cx="4380230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zh-CN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7710" y="777240"/>
            <a:ext cx="7546975" cy="582676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1125" y="1029335"/>
            <a:ext cx="4337685" cy="5107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动词（制定/实施）: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 adopt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采取/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implement 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/ˈ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mpl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ment/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实施/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launch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推出/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formulate 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/ˈf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ɔː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mjule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t/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制定/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carry out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执行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take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采取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2.①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/>
                <a:ea typeface="Times New Roman" panose="02020603050405020304"/>
              </a:rPr>
              <a:t>countermeasure</a:t>
            </a:r>
            <a:endParaRPr lang="en-US" altLang="zh-CN" sz="2400" b="1">
              <a:solidFill>
                <a:srgbClr val="0070C0"/>
              </a:solidFill>
              <a:latin typeface="Times New Roman" panose="02020603050405020304"/>
              <a:ea typeface="Times New Roman" panose="02020603050405020304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70C0"/>
                </a:solidFill>
                <a:latin typeface="Times New Roman" panose="02020603050405020304"/>
                <a:ea typeface="Times New Roman" panose="02020603050405020304"/>
              </a:rPr>
              <a:t>       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/ˈka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ʊ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nt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ə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me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ʒə(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r)/ n.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对策；反措施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/>
                <a:ea typeface="Times New Roman" panose="02020603050405020304"/>
              </a:rPr>
              <a:t>blueprint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/ˈblu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ː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pr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nt/ </a:t>
            </a:r>
            <a:endParaRPr lang="en-US" altLang="zh-CN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   n.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蓝图；行动方案 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v.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起草（计划） 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/>
                <a:ea typeface="Times New Roman" panose="02020603050405020304"/>
              </a:rPr>
              <a:t>tactic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策略、战术（侧重具体打法）          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④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/>
                <a:ea typeface="Times New Roman" panose="02020603050405020304"/>
              </a:rPr>
              <a:t>strategy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/ˈstr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æ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ə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ʒ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i/ n.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战略，策略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⑤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/>
                <a:ea typeface="Times New Roman" panose="02020603050405020304"/>
              </a:rPr>
              <a:t>scheme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/ski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ː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m/ n.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计划；方案  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vt.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计划；策划 ⑥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/>
                <a:ea typeface="Times New Roman" panose="02020603050405020304"/>
              </a:rPr>
              <a:t>framework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框架、总体方案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⑦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/>
                <a:ea typeface="Times New Roman" panose="02020603050405020304"/>
              </a:rPr>
              <a:t>initiative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倡议、行动方案（正式）         ⑧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/>
                <a:ea typeface="Times New Roman" panose="02020603050405020304"/>
              </a:rPr>
              <a:t>roadmap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路线图、长远规划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33595" y="830580"/>
            <a:ext cx="7317740" cy="4143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>
                <a:solidFill>
                  <a:srgbClr val="0063A8"/>
                </a:solidFill>
              </a:rPr>
              <a:t>1.</a:t>
            </a:r>
            <a:r>
              <a:rPr lang="zh-CN" altLang="en-US" sz="2000" b="1">
                <a:solidFill>
                  <a:srgbClr val="0063A8"/>
                </a:solidFill>
              </a:rPr>
              <a:t>高分搭配:</a:t>
            </a:r>
            <a:r>
              <a:rPr lang="zh-CN" altLang="en-US" sz="2000">
                <a:solidFill>
                  <a:srgbClr val="0063A8"/>
                </a:solidFill>
              </a:rPr>
              <a:t>①采取有效措施 ②实施策略 ③制定蓝图 ④推出新倡议 ⑤图书馆系统电脑化的项目 ⑥提出解决方案 ⑦采取具体步骤 ⑧执行计划 ⑨制定政策 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 fontAlgn="auto">
              <a:lnSpc>
                <a:spcPts val="1400"/>
              </a:lnSpc>
            </a:pPr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2.</a:t>
            </a:r>
            <a:r>
              <a:rPr lang="zh-CN" altLang="en-US" sz="2000" b="1">
                <a:solidFill>
                  <a:srgbClr val="0063A8"/>
                </a:solidFill>
              </a:rPr>
              <a:t>高分搭配:</a:t>
            </a:r>
            <a:r>
              <a:rPr lang="zh-CN" altLang="en-US" sz="2000">
                <a:solidFill>
                  <a:srgbClr val="0063A8"/>
                </a:solidFill>
              </a:rPr>
              <a:t>①周密的/ 可行的方案 ②养老金计划 ③紧凑的安排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 fontAlgn="auto">
              <a:lnSpc>
                <a:spcPts val="1400"/>
              </a:lnSpc>
            </a:pPr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3.年度计划草案或初步方案，其中包括预期目标和重要指标、主要政策措施以及重点建设项目投资计划</a:t>
            </a:r>
            <a:endParaRPr lang="zh-CN" altLang="en-US" sz="2000">
              <a:solidFill>
                <a:srgbClr val="0063A8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682490" y="1799590"/>
            <a:ext cx="726884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1.①adopt effective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measures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②implement a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strategy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③work out a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blueprint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④launch a new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initiative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⑤a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project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computerize the library system ⑥come up with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solutions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⑦take concrete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steps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⑧carry out a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programme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⑨formulate a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policy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681855" y="3574415"/>
            <a:ext cx="70815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2.①an elaborate/ a feasible</a:t>
            </a:r>
            <a:r>
              <a:rPr lang="en-US" altLang="zh-CN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/ˈfi</a:t>
            </a:r>
            <a:r>
              <a:rPr lang="en-US" altLang="en-US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ː</a:t>
            </a:r>
            <a:r>
              <a:rPr lang="en-US" altLang="zh-CN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en-US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ə</a:t>
            </a:r>
            <a:r>
              <a:rPr lang="en-US" altLang="zh-CN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bl/ adj. </a:t>
            </a:r>
            <a:r>
              <a:rPr lang="zh-CN" altLang="en-US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可行的；可能的；可实行的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scheme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②a pension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scheme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③a tight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schedule</a:t>
            </a:r>
            <a:endParaRPr lang="en-US" altLang="zh-CN" sz="2000" b="1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81855" y="4975860"/>
            <a:ext cx="691959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 annual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 draft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or the initial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scheme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including desired aims, important targets, major policies and measures and the investment plan for key construction projects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/>
          <p:nvPr/>
        </p:nvPicPr>
        <p:blipFill>
          <a:blip r:embed="rId8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  <p:bldP spid="29" grpId="0"/>
      <p:bldP spid="2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913130" y="198120"/>
            <a:ext cx="111715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24.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措施；方案；计划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plan; measure; step; approach; project; programme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26135"/>
            <a:ext cx="4380230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zh-CN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7710" y="777240"/>
            <a:ext cx="7546975" cy="582676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1125" y="1029335"/>
            <a:ext cx="4337685" cy="5107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动词（制定/实施）: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 adopt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采取/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implement 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/ˈ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mpl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ment/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实施/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launch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推出/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formulate 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/ˈf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ɔː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mjule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t/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制定/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carry out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执行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take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采取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2.①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/>
                <a:ea typeface="Times New Roman" panose="02020603050405020304"/>
              </a:rPr>
              <a:t>countermeasure</a:t>
            </a:r>
            <a:endParaRPr lang="en-US" altLang="zh-CN" sz="2400" b="1">
              <a:solidFill>
                <a:srgbClr val="0070C0"/>
              </a:solidFill>
              <a:latin typeface="Times New Roman" panose="02020603050405020304"/>
              <a:ea typeface="Times New Roman" panose="02020603050405020304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70C0"/>
                </a:solidFill>
                <a:latin typeface="Times New Roman" panose="02020603050405020304"/>
                <a:ea typeface="Times New Roman" panose="02020603050405020304"/>
              </a:rPr>
              <a:t>       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/ˈka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ʊ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nt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ə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me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ʒə(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r)/ n.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对策；反措施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/>
                <a:ea typeface="Times New Roman" panose="02020603050405020304"/>
              </a:rPr>
              <a:t>blueprint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/ˈblu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ː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pr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nt/ </a:t>
            </a:r>
            <a:endParaRPr lang="en-US" altLang="zh-CN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   n.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蓝图；行动方案 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v.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起草（计划） 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/>
                <a:ea typeface="Times New Roman" panose="02020603050405020304"/>
              </a:rPr>
              <a:t>tactic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策略、战术（侧重具体打法）          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④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/>
                <a:ea typeface="Times New Roman" panose="02020603050405020304"/>
              </a:rPr>
              <a:t>strategy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/ˈstr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æ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ə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ʒ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i/ n.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战略，策略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⑤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/>
                <a:ea typeface="Times New Roman" panose="02020603050405020304"/>
              </a:rPr>
              <a:t>scheme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/ski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ː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m/ n.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计划；方案  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vt.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计划；策划 ⑥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/>
                <a:ea typeface="Times New Roman" panose="02020603050405020304"/>
              </a:rPr>
              <a:t>framework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框架、总体方案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⑦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/>
                <a:ea typeface="Times New Roman" panose="02020603050405020304"/>
              </a:rPr>
              <a:t>initiative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倡议、行动方案（正式）         ⑧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/>
                <a:ea typeface="Times New Roman" panose="02020603050405020304"/>
              </a:rPr>
              <a:t>roadmap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路线图、长远规划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33595" y="830580"/>
            <a:ext cx="7317740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>
                <a:solidFill>
                  <a:srgbClr val="0063A8"/>
                </a:solidFill>
              </a:rPr>
              <a:t>4.如果你的健身计划与忙碌的时间表格格不入，那你很可能难以坚持下来。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5. 如果发现对策不具成本效益，则风险仍有待降低。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6.策略在实验室中可行，但是到了办公室就不那么奏效了。</a:t>
            </a:r>
            <a:endParaRPr lang="zh-CN" altLang="en-US" sz="2000">
              <a:solidFill>
                <a:srgbClr val="0063A8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715510" y="1457960"/>
            <a:ext cx="7268845" cy="906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If your workout plan doesn’t mesh with your busy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schedule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you probably won't stick with it. 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mesh  /me</a:t>
            </a:r>
            <a:r>
              <a:rPr lang="en-US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ʃ/ 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vi. </a:t>
            </a:r>
            <a:r>
              <a:rPr lang="zh-CN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相啮合  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mesh with </a:t>
            </a:r>
            <a:r>
              <a:rPr lang="zh-CN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紧密配合；和…充分融入；相配</a:t>
            </a:r>
            <a:endParaRPr lang="zh-CN" altLang="en-US" sz="2000" b="1" i="1" baseline="-25000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715510" y="2821940"/>
            <a:ext cx="70815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If a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countermeasure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found not to be cost-effective, the risks will remain to be mitigated.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mitigate /ˈm</a:t>
            </a:r>
            <a:r>
              <a:rPr lang="en-US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ɪ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ɪɡ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ɪ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t/ v. </a:t>
            </a:r>
            <a:r>
              <a:rPr lang="zh-CN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缓和，减轻</a:t>
            </a:r>
            <a:endParaRPr lang="zh-CN" altLang="en-US" sz="2000" b="1" i="1" baseline="-25000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33595" y="3985895"/>
            <a:ext cx="69195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6.This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strategy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works in the lab but would not go over well in an office. 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 go over well </a:t>
            </a:r>
            <a:r>
              <a:rPr lang="zh-CN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不受欢迎；不奏效；不尽如人意。</a:t>
            </a:r>
            <a:endParaRPr lang="zh-CN" altLang="en-US" sz="2000" b="1" i="1" baseline="-25000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/>
          <p:nvPr/>
        </p:nvPicPr>
        <p:blipFill>
          <a:blip r:embed="rId8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20765" y="4784090"/>
            <a:ext cx="3373120" cy="17399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  <p:bldP spid="29" grpId="0"/>
      <p:bldP spid="2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913130" y="198120"/>
            <a:ext cx="111715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24.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措施；方案；计划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plan; measure; step; approach; project; programme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26135"/>
            <a:ext cx="4380230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zh-CN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7710" y="777240"/>
            <a:ext cx="7546975" cy="582676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1125" y="1029335"/>
            <a:ext cx="4337685" cy="5107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动词（制定/实施）: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 adopt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采取/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implement 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/ˈ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mpl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ment/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实施/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launch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推出/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formulate 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/ˈf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ɔː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mjule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t/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制定/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carry out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执行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take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采取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2.①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/>
                <a:ea typeface="Times New Roman" panose="02020603050405020304"/>
              </a:rPr>
              <a:t>countermeasure</a:t>
            </a:r>
            <a:endParaRPr lang="en-US" altLang="zh-CN" sz="2400" b="1">
              <a:solidFill>
                <a:srgbClr val="0070C0"/>
              </a:solidFill>
              <a:latin typeface="Times New Roman" panose="02020603050405020304"/>
              <a:ea typeface="Times New Roman" panose="02020603050405020304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70C0"/>
                </a:solidFill>
                <a:latin typeface="Times New Roman" panose="02020603050405020304"/>
                <a:ea typeface="Times New Roman" panose="02020603050405020304"/>
              </a:rPr>
              <a:t>       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/ˈka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ʊ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nt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ə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me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ʒə(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r)/ n.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对策；反措施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/>
                <a:ea typeface="Times New Roman" panose="02020603050405020304"/>
              </a:rPr>
              <a:t>blueprint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/ˈblu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ː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pr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nt/ </a:t>
            </a:r>
            <a:endParaRPr lang="en-US" altLang="zh-CN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   n.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蓝图；行动方案 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v.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起草（计划） 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/>
                <a:ea typeface="Times New Roman" panose="02020603050405020304"/>
              </a:rPr>
              <a:t>tactic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策略、战术（侧重具体打法）          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④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/>
                <a:ea typeface="Times New Roman" panose="02020603050405020304"/>
              </a:rPr>
              <a:t>strategy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/ˈstr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æ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ə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ʒ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i/ n.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战略，策略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⑤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/>
                <a:ea typeface="Times New Roman" panose="02020603050405020304"/>
              </a:rPr>
              <a:t>scheme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/ski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ː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m/ n.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计划；方案  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vt.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计划；策划 ⑥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/>
                <a:ea typeface="Times New Roman" panose="02020603050405020304"/>
              </a:rPr>
              <a:t>framework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框架、总体方案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⑦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/>
                <a:ea typeface="Times New Roman" panose="02020603050405020304"/>
              </a:rPr>
              <a:t>initiative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倡议、行动方案（正式）         ⑧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/>
                <a:ea typeface="Times New Roman" panose="02020603050405020304"/>
              </a:rPr>
              <a:t>roadmap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路线图、长远规划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33595" y="830580"/>
            <a:ext cx="7450455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>
                <a:solidFill>
                  <a:srgbClr val="0063A8"/>
                </a:solidFill>
              </a:rPr>
              <a:t>7.后代体内含有父母亲基因图谱的混合。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8.良好的行为举止并不是由一种详细的蓝图和日程表决定的，而是由日常式的坚守来决定的。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9.尽管获得了成功，规划的实施却不能与病毒的快速传播保持同步。</a:t>
            </a:r>
            <a:endParaRPr lang="zh-CN" altLang="en-US" sz="2000">
              <a:solidFill>
                <a:srgbClr val="0063A8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714875" y="1285875"/>
            <a:ext cx="73698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7.The 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offspring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contain a mixture of the 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genetic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blueprint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each parent.  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offspring  /ˈ</a:t>
            </a:r>
            <a:r>
              <a:rPr lang="en-US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ɒ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fspr</a:t>
            </a:r>
            <a:r>
              <a:rPr lang="en-US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ɪŋ/ 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 </a:t>
            </a:r>
            <a:r>
              <a:rPr lang="zh-CN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后代，子孙；产物      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genetic /d</a:t>
            </a:r>
            <a:r>
              <a:rPr lang="en-US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ʒəˈ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net</a:t>
            </a:r>
            <a:r>
              <a:rPr lang="en-US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ɪ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k/ adj. </a:t>
            </a:r>
            <a:r>
              <a:rPr lang="zh-CN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遗传的；基因的</a:t>
            </a:r>
            <a:endParaRPr lang="zh-CN" altLang="en-US" sz="2000" b="1" i="1" baseline="-25000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634230" y="2783205"/>
            <a:ext cx="73171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8.Good behavior is not determined by a detailed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blueprint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schedule, but by routine 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adherence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adherence /</a:t>
            </a:r>
            <a:r>
              <a:rPr lang="en-US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ə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dˈh</a:t>
            </a:r>
            <a:r>
              <a:rPr lang="en-US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ɪə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ə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ns/ n. </a:t>
            </a:r>
            <a:r>
              <a:rPr lang="zh-CN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坚持；依附；忠诚</a:t>
            </a:r>
            <a:endParaRPr lang="zh-CN" altLang="en-US" sz="2000" b="1" i="1" baseline="-25000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33595" y="4221480"/>
            <a:ext cx="7185025" cy="906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9.Despite the success, 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implementation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the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programme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could not keep pace with the rapidly spreading virus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en-US" altLang="zh-CN" sz="2000" b="1" i="1" baseline="-25000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/ˌ</a:t>
            </a:r>
            <a:r>
              <a:rPr lang="en-US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ɪ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mpl</a:t>
            </a:r>
            <a:r>
              <a:rPr lang="en-US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ɪ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menˈte</a:t>
            </a:r>
            <a:r>
              <a:rPr lang="en-US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ɪʃ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n/  n. [</a:t>
            </a:r>
            <a:r>
              <a:rPr lang="zh-CN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计] 实现；履行</a:t>
            </a:r>
            <a:endParaRPr lang="zh-CN" altLang="en-US" sz="2000" b="1" i="1" baseline="-25000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/>
          <p:nvPr/>
        </p:nvPicPr>
        <p:blipFill>
          <a:blip r:embed="rId8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12760" y="4946015"/>
            <a:ext cx="3373120" cy="17399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  <p:bldP spid="29" grpId="0"/>
      <p:bldP spid="2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88950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25.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不同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different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34390"/>
            <a:ext cx="4378325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zh-CN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7245" y="826135"/>
            <a:ext cx="7311390" cy="579056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6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-189865" y="1144905"/>
            <a:ext cx="4622165" cy="3553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diverge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/da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ɪˈ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ɜː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ʒ/ 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v.-</a:t>
            </a:r>
            <a:endParaRPr lang="en-US" altLang="zh-CN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 ---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divergent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/da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ɪ'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ɜː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ʒə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nt/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有分歧的；不同的 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divergence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n. </a:t>
            </a:r>
            <a:endParaRPr lang="en-US" altLang="zh-CN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distinct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[di'sti</a:t>
            </a:r>
            <a:r>
              <a:rPr lang="en-US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ŋ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kt] adj.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明显的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---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distinction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n.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差别；卓著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endParaRPr lang="en-US" altLang="zh-CN" sz="2400" b="1">
              <a:solidFill>
                <a:srgbClr val="C0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 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---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distinctive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adj.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与众不同的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various 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variety of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各种各样的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---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vary from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diverse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多种多样的；不同的（高级）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---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diversity</a:t>
            </a:r>
            <a:endParaRPr lang="en-US" altLang="zh-CN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61230" y="932815"/>
            <a:ext cx="7064375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1.在这个问题上意见分歧很大。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2.人们对“变化”的看法是不同的，这是日常生活中不可避免的一部分，也是一个有争议的问题。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3.这座城市有着来自世界各地的多元人口。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4.作为一个大熔炉，它拥有令人难以置信的文化、建筑和烹饪多样性。=品味多元文化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831715" y="1351915"/>
            <a:ext cx="694118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1.Opinions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diverge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greatly on this issue.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761230" y="2568575"/>
            <a:ext cx="70116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2.People’s views 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divergent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change, which is an inevitable part of daily life and a controversial issue.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761230" y="3881120"/>
            <a:ext cx="701167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 city has a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diverse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population from all over the world.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831080" y="5025390"/>
            <a:ext cx="694245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As a melting pot, 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boasts incredible cultural, architectural, and culinary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diversity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boast /b</a:t>
            </a:r>
            <a:r>
              <a:rPr lang="en-US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əʊ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st/</a:t>
            </a:r>
            <a:r>
              <a:rPr lang="zh-CN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有（值得自豪的东西）；吹嘘，夸耀</a:t>
            </a:r>
            <a:r>
              <a:rPr lang="zh-CN" altLang="en-US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r>
              <a:rPr lang="zh-CN" altLang="en-US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savor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diverse cultures</a:t>
            </a:r>
            <a:endParaRPr lang="en-US" altLang="zh-CN" sz="2000" b="1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55470" y="4395470"/>
            <a:ext cx="2517775" cy="2064385"/>
          </a:xfrm>
          <a:prstGeom prst="round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  <p:bldP spid="29" grpId="0"/>
      <p:bldP spid="29" grpId="1"/>
      <p:bldP spid="30" grpId="0"/>
      <p:bldP spid="3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078865" y="135890"/>
            <a:ext cx="107981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26.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与……一致；符合；协调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alike; same;  similar; consistent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3185" y="748665"/>
            <a:ext cx="6875145" cy="592772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5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280025" y="888365"/>
            <a:ext cx="6641465" cy="2748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1.情况与去年类似。</a:t>
            </a: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2.这两个答案完全一样。</a:t>
            </a: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3.沉默等同于同意。</a:t>
            </a: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4.电视世界和真实世界的一致性可能是可以共鸣的，并且会导致有标志的、放大化的培养模式。</a:t>
            </a: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30190" y="1231900"/>
            <a:ext cx="654685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 situation is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comparable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last year.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330190" y="2063115"/>
            <a:ext cx="565277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two answers are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identical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330190" y="2909570"/>
            <a:ext cx="629221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3.Silence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equivalent to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agreement.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330190" y="4098925"/>
            <a:ext cx="65468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 congruence of the television world and real-life circumstances may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resonate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lead to markedly amplified</a:t>
            </a:r>
            <a:r>
              <a:rPr lang="en-US" altLang="zh-CN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 /'</a:t>
            </a:r>
            <a:r>
              <a:rPr lang="en-US" altLang="en-US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æ</a:t>
            </a:r>
            <a:r>
              <a:rPr lang="en-US" altLang="zh-CN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mpl</a:t>
            </a:r>
            <a:r>
              <a:rPr lang="en-US" altLang="en-US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ɪ</a:t>
            </a:r>
            <a:r>
              <a:rPr lang="en-US" altLang="zh-CN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</a:t>
            </a:r>
            <a:r>
              <a:rPr lang="en-US" altLang="en-US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ɪ/ </a:t>
            </a:r>
            <a:r>
              <a:rPr lang="en-US" altLang="zh-CN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 </a:t>
            </a:r>
            <a:r>
              <a:rPr lang="zh-CN" altLang="en-US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放大；增强；详述)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cultivation patterns.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1" name="表格 20"/>
          <p:cNvGraphicFramePr/>
          <p:nvPr/>
        </p:nvGraphicFramePr>
        <p:xfrm>
          <a:off x="104140" y="777240"/>
          <a:ext cx="4954270" cy="5819775"/>
        </p:xfrm>
        <a:graphic>
          <a:graphicData uri="http://schemas.openxmlformats.org/drawingml/2006/table">
            <a:tbl>
              <a:tblPr/>
              <a:tblGrid>
                <a:gridCol w="4954270"/>
              </a:tblGrid>
              <a:tr h="5819775">
                <a:tc>
                  <a:txBody>
                    <a:bodyPr/>
                    <a:p>
                      <a:pPr indent="0" algn="just" fontAlgn="auto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1.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identical</a:t>
                      </a: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/aɪ</a:t>
                      </a:r>
                      <a:r>
                        <a:rPr lang="en-US" alt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ˈ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dentɪk(ə)l/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完全相同的</a:t>
                      </a:r>
                      <a:r>
                        <a:rPr lang="zh-CN" altLang="en-US" sz="2400" i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endParaRPr lang="zh-CN" altLang="en-US" sz="2400" i="1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  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equivalent</a:t>
                      </a: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/ɪ</a:t>
                      </a:r>
                      <a:r>
                        <a:rPr lang="en-US" alt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ˈ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kwɪvələnt/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等价的；等同的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2.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comparable</a:t>
                      </a: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可比较的；类似的 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  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analogous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/əˈnæləɡəs/相似的；可类比的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3.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congruence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/'kɒŋgrʊəns/ n.一致；适合 </a:t>
                      </a:r>
                      <a:endParaRPr lang="zh-CN" altLang="en-US" sz="2400" i="1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黑体" panose="02010609060101010101" pitchFamily="49" charset="-122"/>
                        </a:rPr>
                        <a:t>  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identity</a:t>
                      </a: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n.身份；特性；同一性，一致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黑体" panose="02010609060101010101" pitchFamily="49" charset="-122"/>
                        </a:rPr>
                        <a:t>  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consensus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 /kən'sensəs/ n.一致看法，共识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黑体" panose="02010609060101010101" pitchFamily="49" charset="-122"/>
                        </a:rPr>
                        <a:t>  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resonate</a:t>
                      </a:r>
                      <a:r>
                        <a:rPr lang="en-US" altLang="zh-CN" sz="24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/'rezəneɪt/ v. 共鸣；共振 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黑体" panose="02010609060101010101" pitchFamily="49" charset="-122"/>
                        </a:rPr>
                        <a:t>  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echo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/'ekəʊ/ v. /n. 反射；回音重复 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 i="0">
                          <a:latin typeface="Times New Roman" panose="02020603050405020304"/>
                          <a:ea typeface="Times New Roman" panose="02020603050405020304"/>
                        </a:rPr>
                        <a:t>  </a:t>
                      </a:r>
                      <a:r>
                        <a:rPr lang="en-US" altLang="zh-CN" sz="2400" b="1" i="0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 coordinate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 /kəʊˈɔːdɪneɪt/v.协调adj.同等重要的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4.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strike a chord with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 (/kɔːd/引发…的共鸣) 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5.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coincide with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符合；与...相一致 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 i="0">
                          <a:latin typeface="Times New Roman" panose="02020603050405020304"/>
                          <a:ea typeface="Times New Roman" panose="02020603050405020304"/>
                        </a:rPr>
                        <a:t>   </a:t>
                      </a:r>
                      <a:r>
                        <a:rPr lang="en-US" altLang="zh-CN" sz="2400" b="1" i="0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conform to</a:t>
                      </a:r>
                      <a:r>
                        <a:rPr lang="en-US" altLang="zh-CN" sz="2400" b="1" i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遵守；符合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 i="0">
                          <a:latin typeface="Times New Roman" panose="02020603050405020304"/>
                          <a:ea typeface="Times New Roman" panose="02020603050405020304"/>
                        </a:rPr>
                        <a:t>  </a:t>
                      </a:r>
                      <a:r>
                        <a:rPr lang="en-US" altLang="zh-CN" sz="2400" b="1" i="0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correspond to</a:t>
                      </a:r>
                      <a:r>
                        <a:rPr lang="en-US" altLang="zh-CN" sz="2400" b="1" i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与…一致 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6.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be proportionate</a:t>
                      </a: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/prəˈpɔːʃənət/ </a:t>
                      </a: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to </a:t>
                      </a:r>
                      <a:endParaRPr lang="en-US" altLang="zh-CN" sz="2400" b="1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= </a:t>
                      </a:r>
                      <a:r>
                        <a:rPr lang="en-US" altLang="zh-CN" sz="2400" b="1" i="0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be consistent with</a:t>
                      </a:r>
                      <a:r>
                        <a:rPr lang="en-US" altLang="zh-CN" sz="2400" b="1" i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endParaRPr lang="en-US" altLang="zh-CN" sz="2400" b="1" i="0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 i="0">
                          <a:latin typeface="Times New Roman" panose="02020603050405020304"/>
                          <a:ea typeface="Times New Roman" panose="02020603050405020304"/>
                        </a:rPr>
                        <a:t>= </a:t>
                      </a:r>
                      <a:r>
                        <a:rPr lang="en-US" altLang="zh-CN" sz="2400" b="1" i="0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be in harmony with</a:t>
                      </a:r>
                      <a:endParaRPr lang="en-US" altLang="zh-CN" sz="2400" b="1" i="0">
                        <a:solidFill>
                          <a:srgbClr val="C00000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 i="0">
                          <a:latin typeface="Times New Roman" panose="02020603050405020304"/>
                          <a:ea typeface="Times New Roman" panose="02020603050405020304"/>
                        </a:rPr>
                        <a:t>= </a:t>
                      </a:r>
                      <a:r>
                        <a:rPr lang="en-US" altLang="zh-CN" sz="2400" b="1" i="0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be in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 accordance with</a:t>
                      </a: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endParaRPr lang="en-US" altLang="zh-CN" sz="2400" b="1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=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be in line with 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EF2CC"/>
                    </a:solidFill>
                  </a:tcPr>
                </a:tc>
              </a:tr>
            </a:tbl>
          </a:graphicData>
        </a:graphic>
      </p:graphicFrame>
      <p:pic>
        <p:nvPicPr>
          <p:cNvPr id="24" name="图片 23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0025" y="5054600"/>
            <a:ext cx="2919730" cy="162179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078865" y="135890"/>
            <a:ext cx="107981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26.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与……一致；符合；协调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alike; same;  similar; consistent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3185" y="748665"/>
            <a:ext cx="6875145" cy="592772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5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280025" y="888365"/>
            <a:ext cx="6641465" cy="2748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5.这位女士奇特的维权方式引发了中国网友的共鸣。</a:t>
            </a: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6.教师们对必须加强学校的安全有普遍的共识。</a:t>
            </a: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7.她擅长就敏感问题进行斡旋达成共识</a:t>
            </a: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8.在诗歌中，你会欣赏人类情感的共鸣，并通过诗歌的表达享受语言的多样性。通过诗歌的桥梁，今天的人们可以与我们祖先的价值观和智慧产生共鸣。</a:t>
            </a: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30190" y="1231900"/>
            <a:ext cx="65468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 woman’s creative way of defending her consumer rights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struck a chord with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Chinese Internet commentators.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370195" y="2319655"/>
            <a:ext cx="63633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6.There is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general consensus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among teachers about the need for greater security in schools.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329555" y="3429000"/>
            <a:ext cx="66624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7.She is skilled at 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achieving/reaching a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consensus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sensitive issues.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280025" y="5061585"/>
            <a:ext cx="654685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 In poetry, you will admire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echoes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human emotions and enjoy linguistic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(/l</a:t>
            </a:r>
            <a:r>
              <a:rPr lang="en-US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ɪŋ'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gw</a:t>
            </a:r>
            <a:r>
              <a:rPr lang="en-US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ɪ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</a:t>
            </a:r>
            <a:r>
              <a:rPr lang="en-US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ɪ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k/ adj. </a:t>
            </a:r>
            <a:r>
              <a:rPr lang="zh-CN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语言的)</a:t>
            </a:r>
            <a:r>
              <a:rPr lang="zh-CN" altLang="en-US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diversity through poetic expression. Through the bridge of poetry, people today can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resonate 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values and wisdom of our ancestors.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1" name="表格 20"/>
          <p:cNvGraphicFramePr/>
          <p:nvPr/>
        </p:nvGraphicFramePr>
        <p:xfrm>
          <a:off x="104140" y="777240"/>
          <a:ext cx="4954270" cy="5819775"/>
        </p:xfrm>
        <a:graphic>
          <a:graphicData uri="http://schemas.openxmlformats.org/drawingml/2006/table">
            <a:tbl>
              <a:tblPr/>
              <a:tblGrid>
                <a:gridCol w="4954270"/>
              </a:tblGrid>
              <a:tr h="5819775">
                <a:tc>
                  <a:txBody>
                    <a:bodyPr/>
                    <a:p>
                      <a:pPr indent="0" algn="just" fontAlgn="auto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1.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identical</a:t>
                      </a: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/aɪ</a:t>
                      </a:r>
                      <a:r>
                        <a:rPr lang="en-US" alt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ˈ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dentɪk(ə)l/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完全相同的</a:t>
                      </a:r>
                      <a:r>
                        <a:rPr lang="zh-CN" altLang="en-US" sz="2400" i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endParaRPr lang="zh-CN" altLang="en-US" sz="2400" i="1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  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equivalent</a:t>
                      </a: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/ɪ</a:t>
                      </a:r>
                      <a:r>
                        <a:rPr lang="en-US" alt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ˈ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kwɪvələnt/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等价的；等同的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2.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comparable</a:t>
                      </a: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可比较的；类似的 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  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analogous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/əˈnæləɡəs/相似的；可类比的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3.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congruence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/'kɒŋgrʊəns/ n.一致；适合 </a:t>
                      </a:r>
                      <a:endParaRPr lang="zh-CN" altLang="en-US" sz="2400" i="1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黑体" panose="02010609060101010101" pitchFamily="49" charset="-122"/>
                        </a:rPr>
                        <a:t>  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identity</a:t>
                      </a: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n.身份；特性；同一性，一致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黑体" panose="02010609060101010101" pitchFamily="49" charset="-122"/>
                        </a:rPr>
                        <a:t>  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consensus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 /kən'sensəs/ n.一致看法，共识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黑体" panose="02010609060101010101" pitchFamily="49" charset="-122"/>
                        </a:rPr>
                        <a:t>  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resonate</a:t>
                      </a:r>
                      <a:r>
                        <a:rPr lang="en-US" altLang="zh-CN" sz="24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/'rezəneɪt/ v. 共鸣；共振 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黑体" panose="02010609060101010101" pitchFamily="49" charset="-122"/>
                        </a:rPr>
                        <a:t>  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echo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/'ekəʊ/ v. /n. 反射；回音重复 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 i="0">
                          <a:latin typeface="Times New Roman" panose="02020603050405020304"/>
                          <a:ea typeface="Times New Roman" panose="02020603050405020304"/>
                        </a:rPr>
                        <a:t>  </a:t>
                      </a:r>
                      <a:r>
                        <a:rPr lang="en-US" altLang="zh-CN" sz="2400" b="1" i="0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 coordinate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 /kəʊˈɔːdɪneɪt/v.协调adj.同等重要的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4.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strike a chord with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 (/kɔːd/引发…的共鸣) 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5.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coincide with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符合；与...相一致 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 i="0">
                          <a:latin typeface="Times New Roman" panose="02020603050405020304"/>
                          <a:ea typeface="Times New Roman" panose="02020603050405020304"/>
                        </a:rPr>
                        <a:t>   </a:t>
                      </a:r>
                      <a:r>
                        <a:rPr lang="en-US" altLang="zh-CN" sz="2400" b="1" i="0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conform to</a:t>
                      </a:r>
                      <a:r>
                        <a:rPr lang="en-US" altLang="zh-CN" sz="2400" b="1" i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遵守；符合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 i="0">
                          <a:latin typeface="Times New Roman" panose="02020603050405020304"/>
                          <a:ea typeface="Times New Roman" panose="02020603050405020304"/>
                        </a:rPr>
                        <a:t>  </a:t>
                      </a:r>
                      <a:r>
                        <a:rPr lang="en-US" altLang="zh-CN" sz="2400" b="1" i="0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correspond to</a:t>
                      </a:r>
                      <a:r>
                        <a:rPr lang="en-US" altLang="zh-CN" sz="2400" b="1" i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与…一致 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6.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be proportionate</a:t>
                      </a: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/prəˈpɔːʃənət/ </a:t>
                      </a: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to </a:t>
                      </a:r>
                      <a:endParaRPr lang="en-US" altLang="zh-CN" sz="2400" b="1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= </a:t>
                      </a:r>
                      <a:r>
                        <a:rPr lang="en-US" altLang="zh-CN" sz="2400" b="1" i="0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be consistent with</a:t>
                      </a:r>
                      <a:r>
                        <a:rPr lang="en-US" altLang="zh-CN" sz="2400" b="1" i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endParaRPr lang="en-US" altLang="zh-CN" sz="2400" b="1" i="0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 i="0">
                          <a:latin typeface="Times New Roman" panose="02020603050405020304"/>
                          <a:ea typeface="Times New Roman" panose="02020603050405020304"/>
                        </a:rPr>
                        <a:t>= </a:t>
                      </a:r>
                      <a:r>
                        <a:rPr lang="en-US" altLang="zh-CN" sz="2400" b="1" i="0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be in harmony with</a:t>
                      </a:r>
                      <a:endParaRPr lang="en-US" altLang="zh-CN" sz="2400" b="1" i="0">
                        <a:solidFill>
                          <a:srgbClr val="C00000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 i="0">
                          <a:latin typeface="Times New Roman" panose="02020603050405020304"/>
                          <a:ea typeface="Times New Roman" panose="02020603050405020304"/>
                        </a:rPr>
                        <a:t>= </a:t>
                      </a:r>
                      <a:r>
                        <a:rPr lang="en-US" altLang="zh-CN" sz="2400" b="1" i="0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be in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 accordance with</a:t>
                      </a: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endParaRPr lang="en-US" altLang="zh-CN" sz="2400" b="1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=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be in line with 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EF2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078865" y="135890"/>
            <a:ext cx="107981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26.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与……一致；符合；协调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alike; same;  similar; consistent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3185" y="748665"/>
            <a:ext cx="6875145" cy="592772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5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280025" y="888365"/>
            <a:ext cx="6641465" cy="2748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9.实验结果与理论计算值符合较好。</a:t>
            </a: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ts val="1160"/>
              </a:lnSpc>
            </a:pP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10.本着促进人与自然和谐共处理念</a:t>
            </a: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11.遵照捐赠人的意愿 </a:t>
            </a: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12.各部门需协调合作以应对气候变化。</a:t>
            </a: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13.这个故事引起了读者的共鸣。</a:t>
            </a: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280025" y="1225550"/>
            <a:ext cx="67583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 Experimental results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coincide with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theoretical calculations quite well.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280025" y="2225040"/>
            <a:ext cx="69272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line with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philosophy that facilitates the harmonious coexistence of humans with nature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327650" y="3297555"/>
            <a:ext cx="666242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accordance with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follow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wishes of the donors 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330190" y="4170680"/>
            <a:ext cx="65468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12.Different departments need to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coordinate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efforts to address climate change.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1" name="表格 20"/>
          <p:cNvGraphicFramePr/>
          <p:nvPr/>
        </p:nvGraphicFramePr>
        <p:xfrm>
          <a:off x="104140" y="777240"/>
          <a:ext cx="4954270" cy="5819775"/>
        </p:xfrm>
        <a:graphic>
          <a:graphicData uri="http://schemas.openxmlformats.org/drawingml/2006/table">
            <a:tbl>
              <a:tblPr/>
              <a:tblGrid>
                <a:gridCol w="4954270"/>
              </a:tblGrid>
              <a:tr h="5819775">
                <a:tc>
                  <a:txBody>
                    <a:bodyPr/>
                    <a:p>
                      <a:pPr indent="0" algn="just" fontAlgn="auto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1.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identical</a:t>
                      </a: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/aɪ</a:t>
                      </a:r>
                      <a:r>
                        <a:rPr lang="en-US" alt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ˈ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dentɪk(ə)l/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完全相同的</a:t>
                      </a:r>
                      <a:r>
                        <a:rPr lang="zh-CN" altLang="en-US" sz="2400" i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endParaRPr lang="zh-CN" altLang="en-US" sz="2400" i="1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  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equivalent</a:t>
                      </a: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/ɪ</a:t>
                      </a:r>
                      <a:r>
                        <a:rPr lang="en-US" alt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ˈ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kwɪvələnt/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等价的；等同的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2.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comparable</a:t>
                      </a: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可比较的；类似的 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  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analogous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/əˈnæləɡəs/相似的；可类比的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3.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congruence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/'kɒŋgrʊəns/ n.一致；适合 </a:t>
                      </a:r>
                      <a:endParaRPr lang="zh-CN" altLang="en-US" sz="2400" i="1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黑体" panose="02010609060101010101" pitchFamily="49" charset="-122"/>
                        </a:rPr>
                        <a:t>  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identity</a:t>
                      </a: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n.身份；特性；同一性，一致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黑体" panose="02010609060101010101" pitchFamily="49" charset="-122"/>
                        </a:rPr>
                        <a:t>  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consensus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 /kən'sensəs/ n.一致看法，共识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黑体" panose="02010609060101010101" pitchFamily="49" charset="-122"/>
                        </a:rPr>
                        <a:t>  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resonate</a:t>
                      </a:r>
                      <a:r>
                        <a:rPr lang="en-US" altLang="zh-CN" sz="24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/'rezəneɪt/ v. 共鸣；共振 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黑体" panose="02010609060101010101" pitchFamily="49" charset="-122"/>
                        </a:rPr>
                        <a:t>  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echo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/'ekəʊ/ v. /n. 反射；回音重复 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 i="0">
                          <a:latin typeface="Times New Roman" panose="02020603050405020304"/>
                          <a:ea typeface="Times New Roman" panose="02020603050405020304"/>
                        </a:rPr>
                        <a:t>  </a:t>
                      </a:r>
                      <a:r>
                        <a:rPr lang="en-US" altLang="zh-CN" sz="2400" b="1" i="0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 coordinate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 /kəʊˈɔːdɪneɪt/v.协调</a:t>
                      </a:r>
                      <a:r>
                        <a:rPr lang="en-US" alt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adj.同等重要的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4.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strike a chord with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 (/kɔːd/引发…的共鸣) 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5.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coincide with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符合；与...相一致 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 i="0">
                          <a:latin typeface="Times New Roman" panose="02020603050405020304"/>
                          <a:ea typeface="Times New Roman" panose="02020603050405020304"/>
                        </a:rPr>
                        <a:t>   </a:t>
                      </a:r>
                      <a:r>
                        <a:rPr lang="en-US" altLang="zh-CN" sz="2400" b="1" i="0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conform to</a:t>
                      </a:r>
                      <a:r>
                        <a:rPr lang="en-US" altLang="zh-CN" sz="2400" b="1" i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遵守；符合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 i="0">
                          <a:latin typeface="Times New Roman" panose="02020603050405020304"/>
                          <a:ea typeface="Times New Roman" panose="02020603050405020304"/>
                        </a:rPr>
                        <a:t>  </a:t>
                      </a:r>
                      <a:r>
                        <a:rPr lang="en-US" altLang="zh-CN" sz="2400" b="1" i="0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correspond to</a:t>
                      </a:r>
                      <a:r>
                        <a:rPr lang="en-US" altLang="zh-CN" sz="2400" b="1" i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与…一致 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6.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be proportionate</a:t>
                      </a: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/prəˈpɔːʃənət/ </a:t>
                      </a: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to </a:t>
                      </a:r>
                      <a:endParaRPr lang="en-US" altLang="zh-CN" sz="2400" b="1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= </a:t>
                      </a:r>
                      <a:r>
                        <a:rPr lang="en-US" altLang="zh-CN" sz="2400" b="1" i="0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be consistent with</a:t>
                      </a:r>
                      <a:r>
                        <a:rPr lang="en-US" altLang="zh-CN" sz="2400" b="1" i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endParaRPr lang="en-US" altLang="zh-CN" sz="2400" b="1" i="0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 i="0">
                          <a:latin typeface="Times New Roman" panose="02020603050405020304"/>
                          <a:ea typeface="Times New Roman" panose="02020603050405020304"/>
                        </a:rPr>
                        <a:t>= </a:t>
                      </a:r>
                      <a:r>
                        <a:rPr lang="en-US" altLang="zh-CN" sz="2400" b="1" i="0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be in harmony with</a:t>
                      </a:r>
                      <a:endParaRPr lang="en-US" altLang="zh-CN" sz="2400" b="1" i="0">
                        <a:solidFill>
                          <a:srgbClr val="C00000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 i="0">
                          <a:latin typeface="Times New Roman" panose="02020603050405020304"/>
                          <a:ea typeface="Times New Roman" panose="02020603050405020304"/>
                        </a:rPr>
                        <a:t>= </a:t>
                      </a:r>
                      <a:r>
                        <a:rPr lang="en-US" altLang="zh-CN" sz="2400" b="1" i="0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be in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 accordance with</a:t>
                      </a: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endParaRPr lang="en-US" altLang="zh-CN" sz="2400" b="1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400"/>
                        </a:lnSpc>
                        <a:buClrTx/>
                        <a:buSzTx/>
                        <a:buFontTx/>
                      </a:pPr>
                      <a:r>
                        <a:rPr lang="en-US" altLang="zh-CN" sz="2400" b="1">
                          <a:latin typeface="Times New Roman" panose="02020603050405020304"/>
                          <a:ea typeface="Times New Roman" panose="02020603050405020304"/>
                        </a:rPr>
                        <a:t>=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be in line with 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EF2CC"/>
                    </a:solidFill>
                  </a:tcPr>
                </a:tc>
              </a:tr>
            </a:tbl>
          </a:graphicData>
        </a:graphic>
      </p:graphicFrame>
      <p:pic>
        <p:nvPicPr>
          <p:cNvPr id="24" name="图片 23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79510" y="4758690"/>
            <a:ext cx="3258820" cy="183832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327650" y="5351780"/>
            <a:ext cx="37452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13.The story 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struck a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chord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/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resonated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readers.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26" grpId="0"/>
      <p:bldP spid="2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26135"/>
            <a:ext cx="11967210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zh-CN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rcRect l="478" t="729" r="18792" b="10676"/>
          <a:stretch>
            <a:fillRect/>
          </a:stretch>
        </p:blipFill>
        <p:spPr>
          <a:xfrm>
            <a:off x="1079500" y="981710"/>
            <a:ext cx="10047605" cy="54832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190" y="6147001"/>
            <a:ext cx="520050" cy="819282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7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pic>
        <p:nvPicPr>
          <p:cNvPr id="21" name="图片 20"/>
          <p:cNvPicPr/>
          <p:nvPr/>
        </p:nvPicPr>
        <p:blipFill>
          <a:blip r:embed="rId10">
            <a:clrChange>
              <a:clrFrom>
                <a:srgbClr val="FEFAEE">
                  <a:alpha val="100000"/>
                </a:srgbClr>
              </a:clrFrom>
              <a:clrTo>
                <a:srgbClr val="FEFAEE">
                  <a:alpha val="100000"/>
                  <a:alpha val="0"/>
                </a:srgbClr>
              </a:clrTo>
            </a:clrChange>
          </a:blip>
          <a:srcRect l="11346" t="8762" r="11642" b="5652"/>
          <a:stretch>
            <a:fillRect/>
          </a:stretch>
        </p:blipFill>
        <p:spPr>
          <a:xfrm>
            <a:off x="9061450" y="1530985"/>
            <a:ext cx="3010535" cy="296545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108369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27.紊乱，混乱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disorder; mess; confusion; disorganized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215" y="826135"/>
            <a:ext cx="11558270" cy="579056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5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90220" y="991870"/>
            <a:ext cx="1132586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2000" b="1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高分搭配: </a:t>
            </a:r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陷入混乱/一片凌乱/一团糟/ 情绪混乱/思维混乱/行为矛盾/日程紊乱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2.考试后她情绪极度混乱。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3.恶劣天气把我们的旅行计划搅得一团糟。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4.他言行不一。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5.他过度沉迷游戏（时间分配紊乱）。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97535" y="1443990"/>
            <a:ext cx="109969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1.in chaos/ in disarray/ in a mess/ emotional turmoil /mental confusion /inconsistent behavior/ disorganized schedule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74370" y="2660650"/>
            <a:ext cx="1096391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2.She was in emotional turmoil after the exam.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97535" y="3569335"/>
            <a:ext cx="1021334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 bad weather played havoc with our travel plan.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97535" y="4552950"/>
            <a:ext cx="1077214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4.His behavior is inconsistent with his words.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74370" y="5536565"/>
            <a:ext cx="1077214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5.He spent an inordinate amount of time on games.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19240" y="2325370"/>
            <a:ext cx="5019040" cy="2562225"/>
          </a:xfrm>
          <a:prstGeom prst="rect">
            <a:avLst/>
          </a:prstGeom>
        </p:spPr>
      </p:pic>
      <p:pic>
        <p:nvPicPr>
          <p:cNvPr id="33" name="图片 32"/>
          <p:cNvPicPr/>
          <p:nvPr/>
        </p:nvPicPr>
        <p:blipFill>
          <a:blip r:embed="rId8"/>
          <a:stretch>
            <a:fillRect/>
          </a:stretch>
        </p:blipFill>
        <p:spPr>
          <a:xfrm>
            <a:off x="-607695" y="5459095"/>
            <a:ext cx="2294255" cy="161036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4765" y="5877560"/>
            <a:ext cx="1266190" cy="77343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29" grpId="0"/>
      <p:bldP spid="29" grpId="1"/>
      <p:bldP spid="30" grpId="0"/>
      <p:bldP spid="30" grpId="1"/>
      <p:bldP spid="26" grpId="0"/>
      <p:bldP spid="26" grpId="1"/>
      <p:bldP spid="31" grpId="0"/>
      <p:bldP spid="3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0" y="1149781"/>
            <a:ext cx="12192000" cy="4374719"/>
            <a:chOff x="0" y="1149781"/>
            <a:chExt cx="12252596" cy="4374719"/>
          </a:xfrm>
          <a:solidFill>
            <a:srgbClr val="002060"/>
          </a:solidFill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1" name="矩形 40"/>
            <p:cNvSpPr/>
            <p:nvPr/>
          </p:nvSpPr>
          <p:spPr>
            <a:xfrm>
              <a:off x="0" y="1149781"/>
              <a:ext cx="12252596" cy="4374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149857" y="1324083"/>
              <a:ext cx="11952883" cy="40261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98" y="922504"/>
            <a:ext cx="12635918" cy="59068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412" y="4547679"/>
            <a:ext cx="2066548" cy="18196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1595" y="5452110"/>
            <a:ext cx="1092200" cy="16014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3430" y="4121785"/>
            <a:ext cx="3992245" cy="321437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525" y="2501900"/>
            <a:ext cx="12182475" cy="1619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pc="300" dirty="0">
                <a:solidFill>
                  <a:schemeClr val="bg1"/>
                </a:solidFill>
                <a:effectLst>
                  <a:outerShdw blurRad="127000" dist="76200" dir="2700000" algn="tl">
                    <a:srgbClr val="000000">
                      <a:alpha val="40000"/>
                    </a:srgbClr>
                  </a:outerShdw>
                </a:effectLst>
              </a:rPr>
              <a:t>语义场释义Paraphrase-</a:t>
            </a:r>
            <a:r>
              <a:rPr lang="en-US" altLang="zh-CN" sz="4000" b="1" spc="300" dirty="0">
                <a:solidFill>
                  <a:schemeClr val="bg1"/>
                </a:solidFill>
                <a:effectLst>
                  <a:outerShdw blurRad="127000" dist="76200" dir="2700000" algn="tl">
                    <a:srgbClr val="000000">
                      <a:alpha val="40000"/>
                    </a:srgbClr>
                  </a:outerShdw>
                </a:effectLst>
              </a:rPr>
              <a:t>3</a:t>
            </a:r>
            <a:r>
              <a:rPr lang="zh-CN" altLang="en-US" sz="4000" b="1" spc="300" dirty="0">
                <a:solidFill>
                  <a:srgbClr val="FFFF00"/>
                </a:solidFill>
                <a:effectLst>
                  <a:outerShdw blurRad="127000" dist="76200" dir="2700000" algn="tl">
                    <a:srgbClr val="000000">
                      <a:alpha val="40000"/>
                    </a:srgbClr>
                  </a:outerShdw>
                </a:effectLst>
              </a:rPr>
              <a:t>“科学研究”</a:t>
            </a:r>
            <a:endParaRPr lang="zh-CN" altLang="en-US" sz="4000" b="1" spc="300" dirty="0">
              <a:solidFill>
                <a:schemeClr val="bg1"/>
              </a:solidFill>
              <a:effectLst>
                <a:outerShdw blurRad="127000" dist="76200" dir="2700000" algn="tl">
                  <a:srgbClr val="000000">
                    <a:alpha val="40000"/>
                  </a:srgbClr>
                </a:outerShdw>
              </a:effectLst>
            </a:endParaRPr>
          </a:p>
          <a:p>
            <a:pPr algn="ctr" fontAlgn="auto">
              <a:lnSpc>
                <a:spcPts val="2800"/>
              </a:lnSpc>
            </a:pPr>
            <a:endParaRPr lang="zh-CN" altLang="en-US" sz="4000" b="1" spc="300" dirty="0">
              <a:solidFill>
                <a:schemeClr val="bg1"/>
              </a:solidFill>
              <a:effectLst>
                <a:outerShdw blurRad="127000" dist="76200" dir="2700000" algn="tl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en-US" altLang="zh-CN" sz="3600" b="1" spc="300" dirty="0">
                <a:solidFill>
                  <a:schemeClr val="bg1"/>
                </a:solidFill>
                <a:effectLst>
                  <a:outerShdw blurRad="127000" dist="76200" dir="2700000" algn="tl">
                    <a:srgbClr val="000000">
                      <a:alpha val="40000"/>
                    </a:srgbClr>
                  </a:outerShdw>
                </a:effectLst>
              </a:rPr>
              <a:t>Word bank for p</a:t>
            </a:r>
            <a:r>
              <a:rPr lang="zh-CN" altLang="en-US" sz="3600" b="1" spc="300" dirty="0">
                <a:solidFill>
                  <a:schemeClr val="bg1"/>
                </a:solidFill>
                <a:effectLst>
                  <a:outerShdw blurRad="127000" dist="76200" dir="2700000" algn="tl">
                    <a:srgbClr val="000000">
                      <a:alpha val="40000"/>
                    </a:srgbClr>
                  </a:outerShdw>
                </a:effectLst>
              </a:rPr>
              <a:t>araphrase</a:t>
            </a:r>
            <a:endParaRPr lang="zh-CN" altLang="en-US" sz="3600" b="1" spc="300" dirty="0">
              <a:solidFill>
                <a:schemeClr val="bg1"/>
              </a:solidFill>
              <a:effectLst>
                <a:outerShdw blurRad="127000" dist="76200" dir="2700000" algn="tl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004435" y="4707255"/>
            <a:ext cx="4212590" cy="398780"/>
            <a:chOff x="2619412" y="3356990"/>
            <a:chExt cx="6985757" cy="398897"/>
          </a:xfrm>
        </p:grpSpPr>
        <p:sp>
          <p:nvSpPr>
            <p:cNvPr id="16" name="文本框 15"/>
            <p:cNvSpPr txBox="1"/>
            <p:nvPr/>
          </p:nvSpPr>
          <p:spPr>
            <a:xfrm>
              <a:off x="3439538" y="3356990"/>
              <a:ext cx="5345506" cy="398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 smtClean="0">
                  <a:solidFill>
                    <a:schemeClr val="bg1"/>
                  </a:solidFill>
                </a:rPr>
                <a:t>浙江省常山一中  吴俊峰</a:t>
              </a:r>
              <a:endParaRPr lang="zh-CN" altLang="en-US" sz="2000" b="1" dirty="0" smtClean="0">
                <a:solidFill>
                  <a:schemeClr val="bg1"/>
                </a:solidFill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 flipH="1">
              <a:off x="2619412" y="3526267"/>
              <a:ext cx="666713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8938456" y="3526267"/>
              <a:ext cx="666713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395938" y="-75"/>
            <a:ext cx="1826937" cy="1685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770" y="4557395"/>
            <a:ext cx="2983241" cy="349250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1400" b="1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http://www.sunedu.com</a:t>
            </a:r>
            <a:endParaRPr lang="en-US" altLang="zh-CN" sz="1400" b="1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 rot="21360000">
            <a:off x="740410" y="5010785"/>
            <a:ext cx="162306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6600" dirty="0" smtClean="0">
                <a:solidFill>
                  <a:srgbClr val="002060"/>
                </a:solidFill>
                <a:latin typeface="Impact" panose="020B0806030902050204" pitchFamily="34" charset="0"/>
              </a:rPr>
              <a:t>06</a:t>
            </a:r>
            <a:r>
              <a:rPr lang="en-US" altLang="zh-CN" sz="2400" dirty="0" smtClean="0">
                <a:solidFill>
                  <a:srgbClr val="002060"/>
                </a:solidFill>
                <a:latin typeface="Impact" panose="020B0806030902050204" pitchFamily="34" charset="0"/>
              </a:rPr>
              <a:t>-</a:t>
            </a:r>
            <a:r>
              <a:rPr lang="en-US" altLang="zh-CN" sz="2400" dirty="0" smtClean="0">
                <a:solidFill>
                  <a:srgbClr val="002060"/>
                </a:solidFill>
                <a:latin typeface="Impact" panose="020B0806030902050204" pitchFamily="34" charset="0"/>
                <a:sym typeface="+mn-ea"/>
              </a:rPr>
              <a:t>05</a:t>
            </a:r>
            <a:endParaRPr lang="en-US" altLang="zh-CN" sz="6600" dirty="0" smtClean="0">
              <a:solidFill>
                <a:srgbClr val="002060"/>
              </a:solidFill>
              <a:latin typeface="Impact" panose="020B080603090205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34210" y="462280"/>
            <a:ext cx="956627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342900" indent="-342900">
              <a:buFont typeface="Wingdings" panose="05000000000000000000" charset="0"/>
              <a:buChar char="Ø"/>
            </a:pPr>
            <a:r>
              <a:rPr lang="zh-CN" altLang="en-US" sz="2400" b="1" i="1" spc="300" dirty="0">
                <a:solidFill>
                  <a:srgbClr val="002060"/>
                </a:solidFill>
                <a:effectLst>
                  <a:outerShdw blurRad="127000" dist="76200" dir="2700000" algn="tl">
                    <a:srgbClr val="000000">
                      <a:alpha val="40000"/>
                    </a:srgbClr>
                  </a:outerShdw>
                </a:effectLst>
                <a:sym typeface="+mn-ea"/>
              </a:rPr>
              <a:t>考前词汇头脑风暴</a:t>
            </a:r>
            <a:r>
              <a:rPr lang="en-US" altLang="zh-CN" sz="2400" b="1" i="1" spc="300" dirty="0">
                <a:solidFill>
                  <a:srgbClr val="002060"/>
                </a:solidFill>
                <a:effectLst>
                  <a:outerShdw blurRad="127000" dist="76200" dir="2700000" algn="tl">
                    <a:srgbClr val="000000">
                      <a:alpha val="40000"/>
                    </a:srgbClr>
                  </a:outerShdw>
                </a:effectLst>
                <a:sym typeface="+mn-ea"/>
              </a:rPr>
              <a:t>,</a:t>
            </a:r>
            <a:r>
              <a:rPr lang="zh-CN" altLang="en-US" sz="2400" b="1" i="1" spc="300" dirty="0">
                <a:solidFill>
                  <a:srgbClr val="002060"/>
                </a:solidFill>
                <a:effectLst>
                  <a:outerShdw blurRad="127000" dist="76200" dir="2700000" algn="tl">
                    <a:srgbClr val="000000">
                      <a:alpha val="40000"/>
                    </a:srgbClr>
                  </a:outerShdw>
                </a:effectLst>
                <a:sym typeface="+mn-ea"/>
              </a:rPr>
              <a:t>提升敏锐捕捉信息的解构和建构思维能力</a:t>
            </a:r>
            <a:endParaRPr lang="zh-CN" altLang="en-US" sz="2400" b="1" i="1" spc="300" dirty="0">
              <a:solidFill>
                <a:srgbClr val="002060"/>
              </a:solidFill>
              <a:effectLst>
                <a:outerShdw blurRad="127000" dist="76200" dir="2700000" algn="tl">
                  <a:srgbClr val="000000">
                    <a:alpha val="40000"/>
                  </a:srgbClr>
                </a:outerShdw>
              </a:effectLst>
              <a:sym typeface="+mn-ea"/>
            </a:endParaRPr>
          </a:p>
        </p:txBody>
      </p:sp>
      <p:pic>
        <p:nvPicPr>
          <p:cNvPr id="7" name="图片 6"/>
          <p:cNvPicPr/>
          <p:nvPr/>
        </p:nvPicPr>
        <p:blipFill>
          <a:blip r:embed="rId7"/>
          <a:stretch>
            <a:fillRect/>
          </a:stretch>
        </p:blipFill>
        <p:spPr>
          <a:xfrm>
            <a:off x="9828530" y="4032885"/>
            <a:ext cx="1600200" cy="245745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 flipV="1">
            <a:off x="1123950" y="1134745"/>
            <a:ext cx="229235" cy="222250"/>
            <a:chOff x="715963" y="600758"/>
            <a:chExt cx="2201410" cy="2201406"/>
          </a:xfrm>
        </p:grpSpPr>
        <p:sp>
          <p:nvSpPr>
            <p:cNvPr id="40963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64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65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66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67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68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69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0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1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2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3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4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5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6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  <p:bldP spid="6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108369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27.紊乱，混乱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disorder; mess; confusion; disorganized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215" y="826135"/>
            <a:ext cx="11558270" cy="579056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5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90220" y="991870"/>
            <a:ext cx="1132586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6.现代生活方式会干扰这种联系，导致睡眠不一致和不规律，恶化我们的健康。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</a:t>
            </a:r>
            <a:r>
              <a:rPr lang="zh-CN" altLang="en-US" sz="2000" b="1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高级语义场:</a:t>
            </a:r>
            <a:r>
              <a:rPr lang="en-US" altLang="zh-CN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面对生活中混乱与无序，我们首先要冷静，避免情绪紊乱。我们需要规范作息、调整心态，让日常生活恢复秩序。只有这样，我们才能重回正轨，回归稳定和谐的状态。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97535" y="1443990"/>
            <a:ext cx="109969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6.The modern lifestyle will interfere such link which results in sleep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inconsistence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inordinance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deteriorating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(/d</a:t>
            </a:r>
            <a:r>
              <a:rPr lang="en-US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ɪ'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ɪə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ɪə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</a:t>
            </a:r>
            <a:r>
              <a:rPr lang="en-US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ɪ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t/ v. </a:t>
            </a:r>
            <a:r>
              <a:rPr lang="zh-CN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恶化，变坏)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health.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60400" y="3123565"/>
            <a:ext cx="589470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just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7.When facing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chaos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disorder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life, we should first calm down and avoid emotional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turmoil.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is necessary to </a:t>
            </a:r>
            <a:r>
              <a:rPr lang="en-US" altLang="zh-CN" sz="2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regulate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schedule, </a:t>
            </a:r>
            <a:r>
              <a:rPr lang="en-US" altLang="zh-CN" sz="2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adjust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mindset, and </a:t>
            </a:r>
            <a:r>
              <a:rPr lang="en-US" altLang="zh-CN" sz="2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restore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order to our daily life. Only in this way can we </a:t>
            </a:r>
            <a:r>
              <a:rPr lang="en-US" altLang="zh-CN" sz="2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 back on track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sz="2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return to a stable and harmonious state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02425" y="3018155"/>
            <a:ext cx="5019040" cy="2562225"/>
          </a:xfrm>
          <a:prstGeom prst="rect">
            <a:avLst/>
          </a:prstGeom>
        </p:spPr>
      </p:pic>
      <p:pic>
        <p:nvPicPr>
          <p:cNvPr id="33" name="图片 32"/>
          <p:cNvPicPr/>
          <p:nvPr/>
        </p:nvPicPr>
        <p:blipFill>
          <a:blip r:embed="rId8"/>
          <a:stretch>
            <a:fillRect/>
          </a:stretch>
        </p:blipFill>
        <p:spPr>
          <a:xfrm>
            <a:off x="-607695" y="5459095"/>
            <a:ext cx="2294255" cy="161036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4765" y="5877560"/>
            <a:ext cx="1266190" cy="77343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29" grpId="0"/>
      <p:bldP spid="2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108369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28.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矛盾；冲突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conflict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26135"/>
            <a:ext cx="11967210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zh-CN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rcRect l="591" t="1012" r="18321" b="8313"/>
          <a:stretch>
            <a:fillRect/>
          </a:stretch>
        </p:blipFill>
        <p:spPr>
          <a:xfrm>
            <a:off x="490220" y="916305"/>
            <a:ext cx="10368915" cy="56984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190" y="6147001"/>
            <a:ext cx="520050" cy="819282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9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0136" t="9334" r="19778" b="5660"/>
          <a:stretch>
            <a:fillRect/>
          </a:stretch>
        </p:blipFill>
        <p:spPr>
          <a:xfrm>
            <a:off x="9163685" y="1532890"/>
            <a:ext cx="3028315" cy="25781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108369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28.矛盾；冲突 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conflict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425" y="791845"/>
            <a:ext cx="11558270" cy="579056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5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607695" y="894715"/>
            <a:ext cx="112737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1.矛盾=冲突的想法</a:t>
            </a: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2.①认知失调：</a:t>
            </a:r>
            <a:r>
              <a:rPr lang="zh-CN" altLang="en-US" b="0" baseline="-2500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同时持有不一致的信念和态度所产生的心理冲突</a:t>
            </a:r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②言行存在矛盾</a:t>
            </a: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en-US" altLang="zh-CN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</a:t>
            </a:r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意见冲突/文化冲突</a:t>
            </a:r>
            <a:r>
              <a:rPr lang="en-US" altLang="zh-CN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en-US" altLang="zh-CN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②</a:t>
            </a:r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性格不合</a:t>
            </a: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4.公众可能会持有数种显然互相矛盾的态度。</a:t>
            </a: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</a:t>
            </a:r>
            <a:r>
              <a:rPr lang="zh-CN" altLang="en-US" b="1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高级语义场:</a:t>
            </a:r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当矛盾与误会出现时，我们应冷静并有效沟通。通过换位思考、增进理解，我们能消除隔阂、化解矛盾，建立和谐关系。</a:t>
            </a: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3595" y="1270635"/>
            <a:ext cx="573468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contradictory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=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conflicting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thoughts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52145" y="2078990"/>
            <a:ext cx="1096391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2.①cognitive</a:t>
            </a:r>
            <a:r>
              <a:rPr lang="en-US" altLang="zh-CN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/ˌk</a:t>
            </a:r>
            <a:r>
              <a:rPr lang="en-US" altLang="en-US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ɒɡ</a:t>
            </a:r>
            <a:r>
              <a:rPr lang="en-US" altLang="zh-CN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en-US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ə</a:t>
            </a:r>
            <a:r>
              <a:rPr lang="en-US" altLang="zh-CN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en-US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ɪ</a:t>
            </a:r>
            <a:r>
              <a:rPr lang="en-US" altLang="zh-CN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v/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dissonance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②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dissonance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between words and actions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57225" y="2920365"/>
            <a:ext cx="1083373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3.①a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clash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opinions/ cultures  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②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incompatible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personalities</a:t>
            </a:r>
            <a:endParaRPr lang="zh-CN" altLang="en-US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57555" y="3762375"/>
            <a:ext cx="1072832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 public are capable of holding a number of apparently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contradictory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attitudes. 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62635" y="4861560"/>
            <a:ext cx="1072832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5.When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conflicts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misunderstandings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arise, we should </a:t>
            </a:r>
            <a:r>
              <a:rPr lang="en-US" altLang="zh-CN" sz="2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 calm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sz="2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communicate effectively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By </a:t>
            </a:r>
            <a:r>
              <a:rPr lang="en-US" altLang="zh-CN" sz="2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putting ourselves in others’ shoes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enhancing </a:t>
            </a:r>
            <a:r>
              <a:rPr lang="en-US" altLang="zh-CN" sz="2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mutual understanding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we can </a:t>
            </a:r>
            <a:r>
              <a:rPr lang="en-US" altLang="zh-CN" sz="2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bridge the gap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2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smooth away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conflicts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build </a:t>
            </a:r>
            <a:r>
              <a:rPr lang="en-US" altLang="zh-CN" sz="2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harmonious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relationships.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2" name="图片 31"/>
          <p:cNvPicPr/>
          <p:nvPr/>
        </p:nvPicPr>
        <p:blipFill>
          <a:blip r:embed="rId9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rcRect l="15988" r="14086" b="5428"/>
          <a:stretch>
            <a:fillRect/>
          </a:stretch>
        </p:blipFill>
        <p:spPr>
          <a:xfrm>
            <a:off x="8458835" y="894715"/>
            <a:ext cx="3307715" cy="322008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29" grpId="0"/>
      <p:bldP spid="29" grpId="1"/>
      <p:bldP spid="30" grpId="0"/>
      <p:bldP spid="30" grpId="1"/>
      <p:bldP spid="26" grpId="0"/>
      <p:bldP spid="26" grpId="1"/>
      <p:bldP spid="31" grpId="0"/>
      <p:bldP spid="31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83597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29.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灵活性；变通能力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flexible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；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flexibility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26135"/>
            <a:ext cx="4941570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en-US" altLang="zh-CN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9055" y="779780"/>
            <a:ext cx="6997065" cy="581469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6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4610" y="1016000"/>
            <a:ext cx="5084445" cy="3579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①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adaptable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--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adaptability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适应能力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②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adjustable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--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adjustability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可调适性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③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open-minded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--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open-mindedness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变通豁达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④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agile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/ˈ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æ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d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ʒ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l/ adj.--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agility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/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əˈ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d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ʒɪ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l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ə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ti/ n.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敏捷；机敏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⑤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pliable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adj.--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pliability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/ˌpla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ɪəˈ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l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ti/ n.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柔软；易曲折；易适应性；柔韧变通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⑥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fluidity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/fluˈ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d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ə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ti/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灵动多变； 流动性；流质；易变性</a:t>
            </a:r>
            <a:r>
              <a:rPr lang="zh-CN" sz="1600" b="1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  </a:t>
            </a:r>
            <a:r>
              <a:rPr lang="zh-CN" sz="1600" b="1" i="1">
                <a:latin typeface="Times New Roman" panose="02020603050405020304"/>
                <a:ea typeface="黑体" panose="02010609060101010101" pitchFamily="49" charset="-122"/>
              </a:rPr>
              <a:t>v.勘察，有前途</a:t>
            </a:r>
            <a:endParaRPr lang="zh-CN" sz="1600" b="1" i="1"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35575" y="938530"/>
            <a:ext cx="6745605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1.这个计划很灵活，足以应付所有可能出现的情况。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2.真正的智慧：内心有坚守，处事懂变通。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3.定力定方向，变通拓道路。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4.灵活性和适应能力也是重要的特质，它们使个人能够应对不确定的情况并适应不断变化的环境。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39055" y="1387475"/>
            <a:ext cx="70529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 plan has sufficient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flexibility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deal with all eventualities.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235575" y="2296160"/>
            <a:ext cx="67456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2.True wisdom lies in keeping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inner stability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while showing outer flexibility.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236210" y="3491865"/>
            <a:ext cx="683514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Stability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shapes our direction;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flexibility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broadens our path.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320030" y="4796155"/>
            <a:ext cx="66611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Flexibility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adaptability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are also important traits, as they enable individuals to navigate uncertain situations and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adapt to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changing environments.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3" name="图片 32"/>
          <p:cNvPicPr/>
          <p:nvPr/>
        </p:nvPicPr>
        <p:blipFill>
          <a:blip r:embed="rId10"/>
          <a:srcRect r="22361"/>
          <a:stretch>
            <a:fillRect/>
          </a:stretch>
        </p:blipFill>
        <p:spPr>
          <a:xfrm>
            <a:off x="1307465" y="4595495"/>
            <a:ext cx="3578225" cy="1870710"/>
          </a:xfrm>
          <a:prstGeom prst="round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  <p:bldP spid="29" grpId="0"/>
      <p:bldP spid="29" grpId="1"/>
      <p:bldP spid="30" grpId="0"/>
      <p:bldP spid="30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83597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29.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灵活性；变通能力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flexible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；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flexibility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26135"/>
            <a:ext cx="4941570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en-US" altLang="zh-CN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9055" y="779780"/>
            <a:ext cx="6997065" cy="581469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6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4610" y="1016000"/>
            <a:ext cx="5084445" cy="3579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①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adaptable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--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adaptability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适应能力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②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adjustable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--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adjustability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可调适性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③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open-minded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--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open-mindedness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变通豁达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④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agile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/ˈ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æ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d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ʒ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l/ adj.--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agility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/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əˈ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d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ʒɪ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l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ə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ti/ n.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敏捷；机敏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⑤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pliable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adj.--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pliability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/ˌpla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ɪəˈ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l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ti/ n.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柔软；易曲折；易适应性；柔韧变通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⑥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fluidity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/fluˈ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d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ə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ti/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灵动多变； 流动性；流质；易变性</a:t>
            </a:r>
            <a:r>
              <a:rPr lang="zh-CN" sz="1600" b="1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  </a:t>
            </a:r>
            <a:r>
              <a:rPr lang="zh-CN" sz="1600" b="1" i="1">
                <a:latin typeface="Times New Roman" panose="02020603050405020304"/>
                <a:ea typeface="黑体" panose="02010609060101010101" pitchFamily="49" charset="-122"/>
              </a:rPr>
              <a:t>v.勘察，有前途</a:t>
            </a:r>
            <a:endParaRPr lang="zh-CN" sz="1600" b="1" i="1"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35575" y="938530"/>
            <a:ext cx="674560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5.思维的灵动多变让科学家能灵活调整研究方法。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6.这种材料特有的柔韧性让它非常适合创新实验。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7.该装置优异的可调性提升了科学测试的准确度。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8.思维机敏在创造性科学探索中至关重要。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20030" y="1365250"/>
            <a:ext cx="70529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fluidity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thinking allows scientists to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adjust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 research methods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flexibly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236210" y="2557780"/>
            <a:ext cx="67456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6.The special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pliability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the material makes it ideal for innovative experiments.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235575" y="3810635"/>
            <a:ext cx="68351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7.The excellent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adjustability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the device improves the accuracy of scientific tests.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278755" y="5133975"/>
            <a:ext cx="66611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8.Mental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agility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plays a key role in creative scientific exploration.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3" name="图片 32"/>
          <p:cNvPicPr/>
          <p:nvPr/>
        </p:nvPicPr>
        <p:blipFill>
          <a:blip r:embed="rId10"/>
          <a:srcRect r="22361"/>
          <a:stretch>
            <a:fillRect/>
          </a:stretch>
        </p:blipFill>
        <p:spPr>
          <a:xfrm>
            <a:off x="1307465" y="4595495"/>
            <a:ext cx="3578225" cy="1870710"/>
          </a:xfrm>
          <a:prstGeom prst="round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  <p:bldP spid="29" grpId="0"/>
      <p:bldP spid="29" grpId="1"/>
      <p:bldP spid="30" grpId="0"/>
      <p:bldP spid="30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90595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30.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坚定稳固；稳定性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   firm--firmness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71450" y="826135"/>
            <a:ext cx="11843385" cy="13589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zh-CN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10" y="2284095"/>
            <a:ext cx="4886960" cy="443039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6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26650" y="1136015"/>
            <a:ext cx="2052955" cy="9474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71450" y="2654935"/>
            <a:ext cx="4735195" cy="4061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 fontAlgn="auto">
              <a:lnSpc>
                <a:spcPts val="2900"/>
              </a:lnSpc>
            </a:pPr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2000" b="1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高分搭配: </a:t>
            </a:r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①稳定的性能 ②平稳运行 ③恒温 ④持续关注 ⑤坚实基础⑥确凿证据 ⑦耐受极端条件 ⑧耐用材料 ⑨长效方案 ⑩永久性变化 ⑪永久居留 ⑫固定工作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ts val="2900"/>
              </a:lnSpc>
            </a:pP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ts val="2900"/>
              </a:lnSpc>
            </a:pPr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2000" b="1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高分搭配: </a:t>
            </a:r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①经济稳定 ②情绪稳定③稳定增长 ④冷静沉着 ⑤一致的结果 ⑥连贯的政策 ⑦心理承受力 ⑧以耐力为主的 ⑨产品的耐用性 ⑩记忆的持久性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 flipH="1">
            <a:off x="5042535" y="2253615"/>
            <a:ext cx="6966585" cy="22936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 fontAlgn="auto">
              <a:lnSpc>
                <a:spcPts val="3400"/>
              </a:lnSpc>
            </a:pP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1.①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stable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performance ②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steady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operation ③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constant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temperature ④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constant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attention ⑤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solid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foundation ⑥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solid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evidence ⑦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endurable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extreme conditions ⑧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durable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material ⑨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permanent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solution ⑩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permanent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change ⑪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permanent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residence ⑫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permanent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job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093335" y="4547235"/>
            <a:ext cx="6784975" cy="1835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ts val="3400"/>
              </a:lnSpc>
            </a:pP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2. ①economic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stability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②emotional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stability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③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steady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growth ④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steady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hand ⑤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consistent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results ⑥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consistent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policy ⑦ mental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endurance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⑧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endurance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-focused ⑨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durability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of products ⑩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permanence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of memory 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7170" y="839470"/>
            <a:ext cx="11536045" cy="126301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l" defTabSz="26670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①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stable 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stability 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n.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稳定；稳固；坚定不移   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②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steady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-steadiness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平稳坚定</a:t>
            </a:r>
            <a:endParaRPr lang="zh-CN" altLang="en-US" sz="1600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algn="l" defTabSz="26670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③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constant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 consistency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始终如一    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           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④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solid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solidity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/s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əˈ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l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d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ə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ti/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坚实; 稳固，可靠（性）</a:t>
            </a:r>
            <a:endParaRPr lang="zh-CN" altLang="en-US" sz="1600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algn="l" defTabSz="26670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⑤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endurable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endurance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耐久稳定性 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         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⑥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durable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durability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/ˌdj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ʊə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r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əˈ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l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ə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ti/n.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持久耐用性</a:t>
            </a:r>
            <a:endParaRPr lang="zh-CN" altLang="en-US" sz="1600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algn="l" defTabSz="26670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⑦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permanent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permanence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/ˈp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ɜː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ə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ə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ns/ n.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恒久稳定; 永久（性），持久（性）</a:t>
            </a:r>
            <a:endParaRPr lang="zh-CN" altLang="en-US" sz="1600" i="1">
              <a:latin typeface="Times New Roman" panose="020206030504050203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90595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30.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坚定稳固；稳定性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   firm--firmness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71450" y="826135"/>
            <a:ext cx="11843385" cy="13589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zh-CN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10" y="2284095"/>
            <a:ext cx="4886960" cy="443039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6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26650" y="1136015"/>
            <a:ext cx="2052955" cy="9474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71450" y="2654935"/>
            <a:ext cx="4735195" cy="4061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 fontAlgn="auto">
              <a:lnSpc>
                <a:spcPts val="2900"/>
              </a:lnSpc>
            </a:pPr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3.新材料的稳定性确保其在科学实验中安全使用。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ts val="2900"/>
              </a:lnSpc>
            </a:pPr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4.测试系统的平稳性提升了研究结果的可靠性。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ts val="2900"/>
              </a:lnSpc>
            </a:pPr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5.高级语义场:先进科技注重结构稳定与坚实，提升运行平稳与性能一致，大幅提高材料耐用性和环境耐受度。同时保障数据恒久留存，增强系统可靠性，使设备在复杂恶劣环境中安全平稳运行。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 flipH="1">
            <a:off x="5048250" y="2293620"/>
            <a:ext cx="6966585" cy="10083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3.The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stability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of the new material ensures its safe use in scientific experiments.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048250" y="3105785"/>
            <a:ext cx="6784975" cy="860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4.The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steadiness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of the testing system improves the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reliability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of research results.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7170" y="839470"/>
            <a:ext cx="11536045" cy="126301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l" defTabSz="26670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①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stable 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stability 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n.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稳定；稳固；坚定不移   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②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steady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-steadiness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平稳坚定</a:t>
            </a:r>
            <a:endParaRPr lang="zh-CN" altLang="en-US" sz="1600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algn="l" defTabSz="26670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③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constant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 consistency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始终如一    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           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④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solid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solidity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/s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əˈ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l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d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ə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ti/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坚实; 稳固，可靠（性）</a:t>
            </a:r>
            <a:endParaRPr lang="zh-CN" altLang="en-US" sz="1600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algn="l" defTabSz="26670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⑤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endurable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endurance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耐久稳定性 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         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⑥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durable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durability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/ˌdj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ʊə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r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əˈ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l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ə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ti/n.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持久耐用性</a:t>
            </a:r>
            <a:endParaRPr lang="zh-CN" altLang="en-US" sz="1600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algn="l" defTabSz="26670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⑦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permanent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permanence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/ˈp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ɜː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ə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n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ə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ns/ n.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恒久稳定; 永久（性），持久（性）</a:t>
            </a:r>
            <a:endParaRPr lang="zh-CN" altLang="en-US" sz="1600" i="1"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13960" y="3966210"/>
            <a:ext cx="6784975" cy="26047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ts val="2800"/>
              </a:lnSpc>
            </a:pP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5.Advanced technology focuses on structural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stability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and solidity. It improves operation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steadiness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and performance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consistency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, and greatly raises material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durability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and environmental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endurance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. Meanwhile, it ensures data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permanence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and enhances system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reliability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, making equipment work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safely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steadily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in complex and harsh conditions.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  <p:bldP spid="21" grpId="0"/>
      <p:bldP spid="21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31115"/>
            <a:ext cx="12192000" cy="6318885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B33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39544" y="479684"/>
            <a:ext cx="45719" cy="3397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>
              <a:solidFill>
                <a:sysClr val="windowText" lastClr="0000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2275" y="1764030"/>
            <a:ext cx="11215370" cy="4525645"/>
            <a:chOff x="1073090" y="1998518"/>
            <a:chExt cx="10045820" cy="3791613"/>
          </a:xfrm>
          <a:solidFill>
            <a:srgbClr val="0B334B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L 形 3"/>
            <p:cNvSpPr/>
            <p:nvPr/>
          </p:nvSpPr>
          <p:spPr>
            <a:xfrm>
              <a:off x="1073090" y="4914900"/>
              <a:ext cx="5022909" cy="875231"/>
            </a:xfrm>
            <a:prstGeom prst="corner">
              <a:avLst>
                <a:gd name="adj1" fmla="val 9196"/>
                <a:gd name="adj2" fmla="val 9195"/>
              </a:avLst>
            </a:prstGeom>
            <a:grpFill/>
            <a:ln>
              <a:solidFill>
                <a:srgbClr val="482E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L 形 30"/>
            <p:cNvSpPr/>
            <p:nvPr/>
          </p:nvSpPr>
          <p:spPr>
            <a:xfrm flipH="1">
              <a:off x="5924550" y="4927823"/>
              <a:ext cx="5194360" cy="860945"/>
            </a:xfrm>
            <a:prstGeom prst="corner">
              <a:avLst>
                <a:gd name="adj1" fmla="val 9196"/>
                <a:gd name="adj2" fmla="val 9195"/>
              </a:avLst>
            </a:prstGeom>
            <a:grpFill/>
            <a:ln>
              <a:solidFill>
                <a:srgbClr val="482E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L 形 32"/>
            <p:cNvSpPr/>
            <p:nvPr/>
          </p:nvSpPr>
          <p:spPr>
            <a:xfrm flipV="1">
              <a:off x="1073091" y="1998767"/>
              <a:ext cx="3905250" cy="928650"/>
            </a:xfrm>
            <a:prstGeom prst="corner">
              <a:avLst>
                <a:gd name="adj1" fmla="val 9196"/>
                <a:gd name="adj2" fmla="val 9195"/>
              </a:avLst>
            </a:prstGeom>
            <a:grpFill/>
            <a:ln>
              <a:solidFill>
                <a:srgbClr val="482E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L 形 33"/>
            <p:cNvSpPr/>
            <p:nvPr/>
          </p:nvSpPr>
          <p:spPr>
            <a:xfrm flipH="1" flipV="1">
              <a:off x="7213660" y="1998518"/>
              <a:ext cx="3905250" cy="916132"/>
            </a:xfrm>
            <a:prstGeom prst="corner">
              <a:avLst>
                <a:gd name="adj1" fmla="val 9196"/>
                <a:gd name="adj2" fmla="val 9195"/>
              </a:avLst>
            </a:prstGeom>
            <a:grpFill/>
            <a:ln>
              <a:solidFill>
                <a:srgbClr val="482E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678180" y="103505"/>
            <a:ext cx="1517015" cy="8248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85060" y="437515"/>
            <a:ext cx="3309620" cy="42354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b="1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http://www.sunedu.com</a:t>
            </a:r>
            <a:endParaRPr lang="en-US" altLang="zh-CN" b="1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753860" y="5260340"/>
            <a:ext cx="47694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reflection blurRad="6350" stA="50000" endA="300" endPos="50000" dist="29997" dir="5400000" sy="-100000" algn="bl" rotWithShape="0"/>
                </a:effectLst>
              </a:rPr>
              <a:t>T</a:t>
            </a:r>
            <a:r>
              <a:rPr lang="zh-CN" altLang="en-US" sz="6600" b="1" spc="6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reflection blurRad="6350" stA="50000" endA="300" endPos="50000" dist="29997" dir="5400000" sy="-100000" algn="bl" rotWithShape="0"/>
                </a:effectLst>
              </a:rPr>
              <a:t>H</a:t>
            </a:r>
            <a:r>
              <a:rPr lang="zh-CN" altLang="en-US" sz="6600" b="1" spc="600" dirty="0" smtClean="0">
                <a:solidFill>
                  <a:srgbClr val="002060"/>
                </a:solidFill>
                <a:effectLst>
                  <a:reflection blurRad="6350" stA="50000" endA="300" endPos="50000" dist="29997" dir="5400000" sy="-100000" algn="bl" rotWithShape="0"/>
                </a:effectLst>
              </a:rPr>
              <a:t>A</a:t>
            </a:r>
            <a:r>
              <a:rPr lang="zh-CN" altLang="en-US" sz="6600" b="1" spc="600" dirty="0" smtClean="0">
                <a:solidFill>
                  <a:srgbClr val="FFC000"/>
                </a:solidFill>
                <a:effectLst>
                  <a:reflection blurRad="6350" stA="50000" endA="300" endPos="50000" dist="29997" dir="5400000" sy="-100000" algn="bl" rotWithShape="0"/>
                </a:effectLst>
              </a:rPr>
              <a:t>N</a:t>
            </a:r>
            <a:r>
              <a:rPr lang="zh-CN" altLang="en-US" sz="6600" b="1" spc="600" dirty="0" smtClean="0">
                <a:solidFill>
                  <a:srgbClr val="7030A0"/>
                </a:solidFill>
                <a:effectLst>
                  <a:reflection blurRad="6350" stA="50000" endA="300" endPos="50000" dist="29997" dir="5400000" sy="-100000" algn="bl" rotWithShape="0"/>
                </a:effectLst>
              </a:rPr>
              <a:t>K</a:t>
            </a:r>
            <a:r>
              <a:rPr lang="zh-CN" altLang="en-US" sz="6600" b="1" spc="600" dirty="0" smtClean="0">
                <a:solidFill>
                  <a:srgbClr val="C00000"/>
                </a:solidFill>
                <a:effectLst>
                  <a:reflection blurRad="6350" stA="50000" endA="300" endPos="50000" dist="29997" dir="5400000" sy="-100000" algn="bl" rotWithShape="0"/>
                </a:effectLst>
              </a:rPr>
              <a:t>S</a:t>
            </a:r>
            <a:endParaRPr lang="zh-CN" altLang="en-US" sz="6600" b="1" spc="600" dirty="0" smtClean="0">
              <a:solidFill>
                <a:srgbClr val="C00000"/>
              </a:solidFill>
              <a:effectLst>
                <a:reflection blurRad="6350" stA="50000" endA="300" endPos="50000" dist="29997" dir="5400000" sy="-100000" algn="bl" rotWithShape="0"/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95" y="5556885"/>
            <a:ext cx="915035" cy="100203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8" grpId="0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21827" b="49083"/>
          <a:stretch>
            <a:fillRect/>
          </a:stretch>
        </p:blipFill>
        <p:spPr>
          <a:xfrm>
            <a:off x="6903085" y="850265"/>
            <a:ext cx="5220970" cy="5845810"/>
          </a:xfrm>
          <a:prstGeom prst="rect">
            <a:avLst/>
          </a:prstGeom>
        </p:spPr>
      </p:pic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140970" y="849630"/>
          <a:ext cx="7480300" cy="51149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77385"/>
                <a:gridCol w="3002915"/>
              </a:tblGrid>
              <a:tr h="457200">
                <a:tc>
                  <a:txBody>
                    <a:bodyPr/>
                    <a:p>
                      <a:pPr indent="0" algn="ctr" fontAlgn="auto">
                        <a:lnSpc>
                          <a:spcPts val="3480"/>
                        </a:lnSpc>
                        <a:buNone/>
                      </a:pPr>
                      <a:r>
                        <a:rPr lang="zh-CN" altLang="en-US" sz="2400"/>
                        <a:t>基础词</a:t>
                      </a:r>
                      <a:endParaRPr lang="zh-CN" altLang="en-US" sz="2400"/>
                    </a:p>
                  </a:txBody>
                  <a:tcPr anchor="ctr" anchorCtr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ts val="3480"/>
                        </a:lnSpc>
                        <a:buNone/>
                      </a:pPr>
                      <a:r>
                        <a:rPr lang="zh-CN" altLang="en-US" sz="2400"/>
                        <a:t>语义</a:t>
                      </a:r>
                      <a:endParaRPr lang="zh-CN" altLang="en-US" sz="2400"/>
                    </a:p>
                  </a:txBody>
                  <a:tcPr anchor="ctr" anchorCtr="0">
                    <a:solidFill>
                      <a:srgbClr val="002060"/>
                    </a:solidFill>
                  </a:tcPr>
                </a:tc>
              </a:tr>
              <a:tr h="457200"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en-US" altLang="zh-CN" sz="2400">
                          <a:sym typeface="+mn-ea"/>
                        </a:rPr>
                        <a:t>21</a:t>
                      </a:r>
                      <a:r>
                        <a:rPr lang="zh-CN" altLang="en-US" sz="2400">
                          <a:sym typeface="+mn-ea"/>
                        </a:rPr>
                        <a:t>.</a:t>
                      </a:r>
                      <a:r>
                        <a:rPr lang="en-US" altLang="zh-CN" sz="2400">
                          <a:sym typeface="+mn-ea"/>
                        </a:rPr>
                        <a:t> leading role；leadership  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主导地位；优先事项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en-US" altLang="zh-CN" sz="2400">
                          <a:sym typeface="+mn-ea"/>
                        </a:rPr>
                        <a:t>2</a:t>
                      </a:r>
                      <a:r>
                        <a:rPr lang="zh-CN" altLang="en-US" sz="2400">
                          <a:sym typeface="+mn-ea"/>
                        </a:rPr>
                        <a:t>2.</a:t>
                      </a:r>
                      <a:r>
                        <a:rPr lang="en-US" altLang="zh-CN" sz="2400">
                          <a:sym typeface="+mn-ea"/>
                        </a:rPr>
                        <a:t> improve; upgrade; polish 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优化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en-US" altLang="zh-CN" sz="2400">
                          <a:sym typeface="+mn-ea"/>
                        </a:rPr>
                        <a:t>2</a:t>
                      </a:r>
                      <a:r>
                        <a:rPr lang="zh-CN" altLang="en-US" sz="2400">
                          <a:sym typeface="+mn-ea"/>
                        </a:rPr>
                        <a:t>3.</a:t>
                      </a:r>
                      <a:r>
                        <a:rPr lang="en-US" altLang="zh-CN" sz="2400">
                          <a:sym typeface="+mn-ea"/>
                        </a:rPr>
                        <a:t> pattern；rule;  law</a:t>
                      </a:r>
                      <a:endParaRPr lang="en-US" altLang="zh-CN" sz="24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原理，机理，机制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en-US" altLang="zh-CN" sz="2400">
                          <a:sym typeface="+mn-ea"/>
                        </a:rPr>
                        <a:t>2</a:t>
                      </a:r>
                      <a:r>
                        <a:rPr lang="zh-CN" altLang="en-US" sz="2400">
                          <a:sym typeface="+mn-ea"/>
                        </a:rPr>
                        <a:t>4.</a:t>
                      </a:r>
                      <a:r>
                        <a:rPr lang="en-US" altLang="zh-CN" sz="2400">
                          <a:sym typeface="+mn-ea"/>
                        </a:rPr>
                        <a:t> </a:t>
                      </a:r>
                      <a:r>
                        <a:rPr lang="zh-CN" altLang="en-US" sz="2400">
                          <a:sym typeface="+mn-ea"/>
                        </a:rPr>
                        <a:t> </a:t>
                      </a:r>
                      <a:r>
                        <a:rPr lang="en-US" altLang="zh-CN" sz="2400">
                          <a:sym typeface="+mn-ea"/>
                        </a:rPr>
                        <a:t>measure; step; approach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措施；方案；计划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en-US" altLang="zh-CN" sz="2400">
                          <a:sym typeface="+mn-ea"/>
                        </a:rPr>
                        <a:t>2</a:t>
                      </a:r>
                      <a:r>
                        <a:rPr lang="zh-CN" altLang="en-US" sz="2400">
                          <a:sym typeface="+mn-ea"/>
                        </a:rPr>
                        <a:t>5.</a:t>
                      </a:r>
                      <a:r>
                        <a:rPr lang="en-US" altLang="zh-CN" sz="2400">
                          <a:sym typeface="+mn-ea"/>
                        </a:rPr>
                        <a:t> different</a:t>
                      </a:r>
                      <a:endParaRPr lang="en-US" altLang="zh-CN" sz="24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不同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</a:tr>
              <a:tr h="498475"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en-US" altLang="zh-CN" sz="2400">
                          <a:sym typeface="+mn-ea"/>
                        </a:rPr>
                        <a:t>2</a:t>
                      </a:r>
                      <a:r>
                        <a:rPr lang="zh-CN" altLang="en-US" sz="2400">
                          <a:sym typeface="+mn-ea"/>
                        </a:rPr>
                        <a:t>6.</a:t>
                      </a:r>
                      <a:r>
                        <a:rPr lang="en-US" altLang="zh-CN" sz="2400">
                          <a:sym typeface="+mn-ea"/>
                        </a:rPr>
                        <a:t> </a:t>
                      </a:r>
                      <a:r>
                        <a:rPr lang="en-US" altLang="zh-CN" sz="2400"/>
                        <a:t>alike; same; similar </a:t>
                      </a: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一致；符合；协调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en-US" altLang="zh-CN" sz="2400">
                          <a:sym typeface="+mn-ea"/>
                        </a:rPr>
                        <a:t>2</a:t>
                      </a:r>
                      <a:r>
                        <a:rPr lang="zh-CN" altLang="en-US" sz="2400">
                          <a:sym typeface="+mn-ea"/>
                        </a:rPr>
                        <a:t>7.</a:t>
                      </a:r>
                      <a:r>
                        <a:rPr lang="en-US" altLang="zh-CN" sz="2400">
                          <a:sym typeface="+mn-ea"/>
                        </a:rPr>
                        <a:t> disorder; mess</a:t>
                      </a:r>
                      <a:endParaRPr lang="en-US" altLang="zh-CN" sz="24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紊乱，混乱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en-US" altLang="zh-CN" sz="2400">
                          <a:sym typeface="+mn-ea"/>
                        </a:rPr>
                        <a:t>2</a:t>
                      </a:r>
                      <a:r>
                        <a:rPr lang="zh-CN" altLang="en-US" sz="2400">
                          <a:sym typeface="+mn-ea"/>
                        </a:rPr>
                        <a:t>8.</a:t>
                      </a:r>
                      <a:r>
                        <a:rPr lang="en-US" altLang="zh-CN" sz="2400">
                          <a:sym typeface="+mn-ea"/>
                        </a:rPr>
                        <a:t> conflict     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矛盾；冲突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en-US" altLang="zh-CN" sz="2400">
                          <a:sym typeface="+mn-ea"/>
                        </a:rPr>
                        <a:t>2</a:t>
                      </a:r>
                      <a:r>
                        <a:rPr lang="zh-CN" altLang="en-US" sz="2400">
                          <a:sym typeface="+mn-ea"/>
                        </a:rPr>
                        <a:t>9.</a:t>
                      </a:r>
                      <a:r>
                        <a:rPr lang="en-US" altLang="zh-CN" sz="2400">
                          <a:sym typeface="+mn-ea"/>
                        </a:rPr>
                        <a:t> flexible; flexibility</a:t>
                      </a:r>
                      <a:endParaRPr lang="en-US" altLang="zh-CN" sz="24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景灵活性；变通能力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</a:tr>
              <a:tr h="501650"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en-US" altLang="zh-CN" sz="2400">
                          <a:sym typeface="+mn-ea"/>
                        </a:rPr>
                        <a:t>3</a:t>
                      </a:r>
                      <a:r>
                        <a:rPr lang="zh-CN" altLang="en-US" sz="2400">
                          <a:sym typeface="+mn-ea"/>
                        </a:rPr>
                        <a:t>0.</a:t>
                      </a:r>
                      <a:r>
                        <a:rPr lang="en-US" altLang="zh-CN" sz="2400">
                          <a:sym typeface="+mn-ea"/>
                        </a:rPr>
                        <a:t> firm--firmness</a:t>
                      </a:r>
                      <a:endParaRPr lang="en-US" altLang="zh-CN" sz="24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坚定稳固；稳定性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14020" y="523875"/>
            <a:ext cx="140970" cy="121920"/>
            <a:chOff x="715963" y="600758"/>
            <a:chExt cx="2201410" cy="2201406"/>
          </a:xfrm>
        </p:grpSpPr>
        <p:sp>
          <p:nvSpPr>
            <p:cNvPr id="40963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64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65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66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67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68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69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0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1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2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3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4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5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6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716407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Contents-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语义场释义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Paraphrase 3-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“科学研究”</a:t>
            </a:r>
            <a:endParaRPr lang="zh-CN" altLang="en-US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106940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21.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主导地位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;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优先事项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leading role；take the lead；leadership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0375" y="826135"/>
            <a:ext cx="6545580" cy="579056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5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616575" y="954405"/>
            <a:ext cx="639381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>
                <a:solidFill>
                  <a:srgbClr val="0063A8"/>
                </a:solidFill>
              </a:rPr>
              <a:t>1.批评人士可能会声称，在教育和育儿方面，适应竞争应该被放在首位。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2.我们的优先考虑是老年人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3.由保险公司和医疗服务提供者的白皮书总结道, “三明治一代”——那些既要照顾孩子又要照顾老人的人——需要得到雇主的更大的优先权。</a:t>
            </a:r>
            <a:endParaRPr lang="zh-CN" altLang="en-US" sz="2000">
              <a:solidFill>
                <a:srgbClr val="0063A8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749925" y="1750695"/>
            <a:ext cx="633603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1.Critics may claim adapting to competition should 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be given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priority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be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prioritized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in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education and parenting.  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en-US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nˈtri</a:t>
            </a:r>
            <a:r>
              <a:rPr lang="en-US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ːɡ/ </a:t>
            </a:r>
            <a:r>
              <a:rPr lang="zh-CN" altLang="en-US" sz="2000" b="1" i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激起兴趣</a:t>
            </a:r>
            <a:endParaRPr lang="zh-CN" altLang="en-US" sz="2000" b="1" i="1" baseline="-25000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706745" y="3282315"/>
            <a:ext cx="569341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 our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priority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is the elderly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673725" y="4739005"/>
            <a:ext cx="641223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 white paper by insurer and healthcare provider concluded that the “sandwich generation”--- those juggling </a:t>
            </a:r>
            <a:r>
              <a:rPr lang="en-US" altLang="zh-CN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(/'d</a:t>
            </a:r>
            <a:r>
              <a:rPr lang="en-US" altLang="en-US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ʒʌɡ</a:t>
            </a:r>
            <a:r>
              <a:rPr lang="en-US" altLang="zh-CN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en-US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ɪŋ/ </a:t>
            </a:r>
            <a:r>
              <a:rPr lang="en-US" altLang="zh-CN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en-US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尽量兼顾)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 with caring for elderly dependents </a:t>
            </a:r>
            <a:r>
              <a:rPr lang="en-US" altLang="zh-CN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(n. </a:t>
            </a:r>
            <a:r>
              <a:rPr lang="zh-CN" altLang="en-US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家属)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well as children --- needed to 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given greater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priority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 employers.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3" name="表格 32"/>
          <p:cNvGraphicFramePr/>
          <p:nvPr/>
        </p:nvGraphicFramePr>
        <p:xfrm>
          <a:off x="99060" y="802640"/>
          <a:ext cx="5441950" cy="5715000"/>
        </p:xfrm>
        <a:graphic>
          <a:graphicData uri="http://schemas.openxmlformats.org/drawingml/2006/table">
            <a:tbl>
              <a:tblPr/>
              <a:tblGrid>
                <a:gridCol w="5441950"/>
              </a:tblGrid>
              <a:tr h="3975100">
                <a:tc>
                  <a:txBody>
                    <a:bodyPr/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①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priority</a:t>
                      </a:r>
                      <a:r>
                        <a:rPr lang="en-US" altLang="zh-CN" sz="16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/praɪ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宋体" panose="02010600030101010101" pitchFamily="2" charset="-122"/>
                        </a:rPr>
                        <a:t>ˈ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ɒrəti/</a:t>
                      </a:r>
                      <a:r>
                        <a:rPr lang="en-US" altLang="zh-CN" sz="1600" b="1" i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n.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优先事项；优先权</a:t>
                      </a:r>
                      <a:r>
                        <a:rPr lang="zh-CN" altLang="en-US" sz="1600" b="1" i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endParaRPr lang="zh-CN" altLang="en-US" sz="1600" b="1" i="0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 i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600" b="1" i="0">
                          <a:latin typeface="Times New Roman" panose="02020603050405020304"/>
                          <a:ea typeface="Times New Roman" panose="02020603050405020304"/>
                        </a:rPr>
                        <a:t>      ---- </a:t>
                      </a:r>
                      <a:r>
                        <a:rPr lang="en-US" altLang="zh-CN" sz="2400" b="1" i="0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prioritize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 /praɪ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宋体" panose="02010600030101010101" pitchFamily="2" charset="-122"/>
                        </a:rPr>
                        <a:t>ˈ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ɒrətaɪz/ 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v.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优先考虑（处理）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②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predominance 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/prɪ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宋体" panose="02010600030101010101" pitchFamily="2" charset="-122"/>
                        </a:rPr>
                        <a:t>ˈ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dɒmɪnəns/ </a:t>
                      </a:r>
                      <a:endParaRPr lang="en-US" altLang="zh-CN" sz="1600" b="0" i="1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        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n.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（数量的）优势，普遍；主导地位，支配地位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③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dominance</a:t>
                      </a:r>
                      <a:r>
                        <a:rPr lang="en-US" altLang="zh-CN" sz="16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n.</a:t>
                      </a:r>
                      <a:r>
                        <a:rPr lang="en-US" altLang="zh-CN" sz="1600" b="1">
                          <a:latin typeface="Times New Roman" panose="02020603050405020304"/>
                          <a:ea typeface="Times New Roman" panose="02020603050405020304"/>
                        </a:rPr>
                        <a:t> -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dominant</a:t>
                      </a:r>
                      <a:r>
                        <a:rPr lang="en-US" altLang="zh-CN" sz="16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adj.</a:t>
                      </a:r>
                      <a:r>
                        <a:rPr lang="en-US" altLang="zh-CN" sz="1600" b="1">
                          <a:latin typeface="Times New Roman" panose="02020603050405020304"/>
                          <a:ea typeface="Times New Roman" panose="02020603050405020304"/>
                        </a:rPr>
                        <a:t>-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dominate</a:t>
                      </a:r>
                      <a:endParaRPr lang="en-US" altLang="zh-CN" sz="2400" b="1">
                        <a:solidFill>
                          <a:srgbClr val="C00000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     </a:t>
                      </a:r>
                      <a:r>
                        <a:rPr lang="en-US" altLang="zh-CN" sz="16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/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宋体" panose="02010600030101010101" pitchFamily="2" charset="-122"/>
                        </a:rPr>
                        <a:t>ˈ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dɒmɪneɪt/ 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v.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统治，支配；在……中占首要地位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④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supremacy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宋体" panose="02010600030101010101" pitchFamily="2" charset="-122"/>
                        </a:rPr>
                        <a:t> /sjuːˈpreməsi/</a:t>
                      </a:r>
                      <a:r>
                        <a:rPr lang="en-US" altLang="zh-CN" sz="160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n.</a:t>
                      </a:r>
                      <a:r>
                        <a:rPr lang="en-US" altLang="zh-CN" sz="1600">
                          <a:latin typeface="Times New Roman" panose="0202060305040502030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sz="1600" i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至高无上；优势地位</a:t>
                      </a:r>
                      <a:endParaRPr lang="zh-CN" sz="1600" i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 i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en-US" altLang="zh-CN" sz="1600" i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   </a:t>
                      </a:r>
                      <a:r>
                        <a:rPr lang="en-US" altLang="zh-CN" sz="1600" b="1" i="0">
                          <a:latin typeface="Times New Roman" panose="02020603050405020304"/>
                          <a:ea typeface="Times New Roman" panose="02020603050405020304"/>
                        </a:rPr>
                        <a:t>----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supreme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/sju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宋体" panose="02010600030101010101" pitchFamily="2" charset="-122"/>
                        </a:rPr>
                        <a:t>ːˈ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pri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宋体" panose="02010600030101010101" pitchFamily="2" charset="-122"/>
                        </a:rPr>
                        <a:t>ː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m/ 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adj.</a:t>
                      </a:r>
                      <a:endParaRPr lang="en-US" altLang="zh-CN" sz="1600" i="1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⑤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be in the driver’s seat</a:t>
                      </a:r>
                      <a:r>
                        <a:rPr lang="zh-CN" sz="1600" i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掌控局势，处于主导地位</a:t>
                      </a:r>
                      <a:r>
                        <a:rPr lang="zh-CN" altLang="en-US" sz="1600" i="1">
                          <a:latin typeface="Times New Roman" panose="02020603050405020304"/>
                          <a:ea typeface="Times New Roman" panose="02020603050405020304"/>
                        </a:rPr>
                        <a:t>  </a:t>
                      </a: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⑥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preference</a:t>
                      </a:r>
                      <a:r>
                        <a:rPr lang="en-US" altLang="zh-CN" sz="1600" b="1">
                          <a:latin typeface="Times New Roman" panose="02020603050405020304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en-US" alt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/'prefərəns/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 n.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偏爱；优先权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⑦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at the forefront of </a:t>
                      </a:r>
                      <a:r>
                        <a:rPr lang="en-US" altLang="zh-CN" sz="160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600" i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处于前沿，领先</a:t>
                      </a:r>
                      <a:endParaRPr lang="zh-CN" sz="1600" i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⑧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upper hand</a:t>
                      </a:r>
                      <a:r>
                        <a:rPr lang="en-US" altLang="zh-CN" sz="1600">
                          <a:latin typeface="Times New Roman" panose="0202060305040502030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n</a:t>
                      </a:r>
                      <a:r>
                        <a:rPr lang="en-US" altLang="zh-CN" sz="1600">
                          <a:latin typeface="Times New Roman" panose="02020603050405020304"/>
                          <a:ea typeface="宋体" panose="02010600030101010101" pitchFamily="2" charset="-122"/>
                        </a:rPr>
                        <a:t>. </a:t>
                      </a:r>
                      <a:r>
                        <a:rPr lang="zh-CN" sz="1600" i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优势；上风</a:t>
                      </a:r>
                      <a:r>
                        <a:rPr lang="zh-CN" altLang="en-US" sz="1600" i="1">
                          <a:latin typeface="Times New Roman" panose="02020603050405020304"/>
                          <a:ea typeface="Times New Roman" panose="02020603050405020304"/>
                        </a:rPr>
                        <a:t>    </a:t>
                      </a:r>
                      <a:endParaRPr lang="zh-CN" altLang="en-US" sz="1600" i="1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⑨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hold sway over</a:t>
                      </a:r>
                      <a:r>
                        <a:rPr lang="en-US" altLang="zh-CN" sz="1600">
                          <a:latin typeface="Times New Roman" panose="0202060305040502030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sz="1600" i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支配；掌控</a:t>
                      </a:r>
                      <a:endParaRPr lang="zh-CN" sz="1600" i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⑩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pioneering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开拓性的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⑪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rank first/ top-ranking</a:t>
                      </a:r>
                      <a:r>
                        <a:rPr lang="en-US" altLang="zh-CN" sz="16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顶尖的、排名前列的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⑫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cutting-edge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前沿尖端的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⑬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trail‑blazing </a:t>
                      </a:r>
                      <a:r>
                        <a:rPr lang="zh-CN" sz="1600" i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开拓性的、引领潮流的</a:t>
                      </a:r>
                      <a:r>
                        <a:rPr lang="zh-CN" altLang="en-US" sz="1600" i="1">
                          <a:latin typeface="Times New Roman" panose="02020603050405020304"/>
                          <a:ea typeface="Times New Roman" panose="02020603050405020304"/>
                        </a:rPr>
                        <a:t>     </a:t>
                      </a:r>
                      <a:r>
                        <a:rPr lang="zh-CN" altLang="en-US" sz="1600" b="1">
                          <a:latin typeface="Times New Roman" panose="02020603050405020304"/>
                          <a:ea typeface="Times New Roman" panose="02020603050405020304"/>
                        </a:rPr>
                        <a:t>      </a:t>
                      </a:r>
                      <a:endParaRPr lang="zh-CN" altLang="en-US" sz="1600" b="1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⑭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the vanguard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/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宋体" panose="02010600030101010101" pitchFamily="2" charset="-122"/>
                        </a:rPr>
                        <a:t>ˈ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væn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宋体" panose="02010600030101010101" pitchFamily="2" charset="-122"/>
                        </a:rPr>
                        <a:t>ɡɑː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d/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先锋、排头兵</a:t>
                      </a:r>
                      <a:endParaRPr lang="zh-CN" sz="1600" b="1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EF2CC"/>
                    </a:solidFill>
                  </a:tcPr>
                </a:tc>
              </a:tr>
            </a:tbl>
          </a:graphicData>
        </a:graphic>
      </p:graphicFrame>
      <p:pic>
        <p:nvPicPr>
          <p:cNvPr id="21" name="图片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12860" y="2452370"/>
            <a:ext cx="2946400" cy="116205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29" grpId="0"/>
      <p:bldP spid="29" grpId="1"/>
      <p:bldP spid="30" grpId="0"/>
      <p:bldP spid="3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106940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21.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主导地位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;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优先事项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leading role；take the lead；leadership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0375" y="826135"/>
            <a:ext cx="6545580" cy="579056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5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616575" y="954405"/>
            <a:ext cx="6393815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>
                <a:solidFill>
                  <a:srgbClr val="0063A8"/>
                </a:solidFill>
              </a:rPr>
              <a:t>4.安全是重中之重。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5.中国走在人工智能发展的前沿。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6.拥有自信，你就能掌控局面。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7.科技主导着我们的日常生活。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8.这支队伍旨在重夺优势地位。</a:t>
            </a:r>
            <a:endParaRPr lang="zh-CN" altLang="en-US" sz="2000">
              <a:solidFill>
                <a:srgbClr val="0063A8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706745" y="1390650"/>
            <a:ext cx="633603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4.Safety is 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 top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priority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706745" y="2291080"/>
            <a:ext cx="569341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5.China is 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at the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forefront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of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AI development.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673725" y="3293110"/>
            <a:ext cx="641223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6.With confidence, you will be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driver’s seat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3" name="表格 32"/>
          <p:cNvGraphicFramePr/>
          <p:nvPr/>
        </p:nvGraphicFramePr>
        <p:xfrm>
          <a:off x="99060" y="802640"/>
          <a:ext cx="5441950" cy="5715000"/>
        </p:xfrm>
        <a:graphic>
          <a:graphicData uri="http://schemas.openxmlformats.org/drawingml/2006/table">
            <a:tbl>
              <a:tblPr/>
              <a:tblGrid>
                <a:gridCol w="5441950"/>
              </a:tblGrid>
              <a:tr h="3975100">
                <a:tc>
                  <a:txBody>
                    <a:bodyPr/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①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priority</a:t>
                      </a:r>
                      <a:r>
                        <a:rPr lang="en-US" altLang="zh-CN" sz="16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/praɪ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宋体" panose="02010600030101010101" pitchFamily="2" charset="-122"/>
                        </a:rPr>
                        <a:t>ˈ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ɒrəti/</a:t>
                      </a:r>
                      <a:r>
                        <a:rPr lang="en-US" altLang="zh-CN" sz="1600" b="1" i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n.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优先事项；优先权</a:t>
                      </a:r>
                      <a:r>
                        <a:rPr lang="zh-CN" altLang="en-US" sz="1600" b="1" i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endParaRPr lang="zh-CN" altLang="en-US" sz="1600" b="1" i="0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 i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600" b="1" i="0">
                          <a:latin typeface="Times New Roman" panose="02020603050405020304"/>
                          <a:ea typeface="Times New Roman" panose="02020603050405020304"/>
                        </a:rPr>
                        <a:t>      ---- </a:t>
                      </a:r>
                      <a:r>
                        <a:rPr lang="en-US" altLang="zh-CN" sz="2400" b="1" i="0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prioritize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 /praɪ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宋体" panose="02010600030101010101" pitchFamily="2" charset="-122"/>
                        </a:rPr>
                        <a:t>ˈ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ɒrətaɪz/ 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v.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优先考虑（处理）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②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predominance 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/prɪ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宋体" panose="02010600030101010101" pitchFamily="2" charset="-122"/>
                        </a:rPr>
                        <a:t>ˈ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dɒmɪnəns/ </a:t>
                      </a:r>
                      <a:endParaRPr lang="en-US" altLang="zh-CN" sz="1600" b="0" i="1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        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n.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（数量的）优势，普遍；主导地位，支配地位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③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dominance</a:t>
                      </a:r>
                      <a:r>
                        <a:rPr lang="en-US" altLang="zh-CN" sz="16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n.</a:t>
                      </a:r>
                      <a:r>
                        <a:rPr lang="en-US" altLang="zh-CN" sz="1600" b="1">
                          <a:latin typeface="Times New Roman" panose="02020603050405020304"/>
                          <a:ea typeface="Times New Roman" panose="02020603050405020304"/>
                        </a:rPr>
                        <a:t> -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dominant</a:t>
                      </a:r>
                      <a:r>
                        <a:rPr lang="en-US" altLang="zh-CN" sz="16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adj.</a:t>
                      </a:r>
                      <a:r>
                        <a:rPr lang="en-US" altLang="zh-CN" sz="1600" b="1">
                          <a:latin typeface="Times New Roman" panose="02020603050405020304"/>
                          <a:ea typeface="Times New Roman" panose="02020603050405020304"/>
                        </a:rPr>
                        <a:t>-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dominate</a:t>
                      </a:r>
                      <a:endParaRPr lang="en-US" altLang="zh-CN" sz="2400" b="1">
                        <a:solidFill>
                          <a:srgbClr val="C00000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     </a:t>
                      </a:r>
                      <a:r>
                        <a:rPr lang="en-US" altLang="zh-CN" sz="16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/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宋体" panose="02010600030101010101" pitchFamily="2" charset="-122"/>
                        </a:rPr>
                        <a:t>ˈ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dɒmɪneɪt/ 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v.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统治，支配；在……中占首要地位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④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supremacy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宋体" panose="02010600030101010101" pitchFamily="2" charset="-122"/>
                        </a:rPr>
                        <a:t> /sjuːˈpreməsi/</a:t>
                      </a:r>
                      <a:r>
                        <a:rPr lang="en-US" altLang="zh-CN" sz="160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n.</a:t>
                      </a:r>
                      <a:r>
                        <a:rPr lang="en-US" altLang="zh-CN" sz="1600">
                          <a:latin typeface="Times New Roman" panose="0202060305040502030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sz="1600" i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至高无上；优势地位</a:t>
                      </a:r>
                      <a:endParaRPr lang="zh-CN" sz="1600" i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 i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en-US" altLang="zh-CN" sz="1600" i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   </a:t>
                      </a:r>
                      <a:r>
                        <a:rPr lang="en-US" altLang="zh-CN" sz="1600" b="1" i="0">
                          <a:latin typeface="Times New Roman" panose="02020603050405020304"/>
                          <a:ea typeface="Times New Roman" panose="02020603050405020304"/>
                        </a:rPr>
                        <a:t>----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supreme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/sju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宋体" panose="02010600030101010101" pitchFamily="2" charset="-122"/>
                        </a:rPr>
                        <a:t>ːˈ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pri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宋体" panose="02010600030101010101" pitchFamily="2" charset="-122"/>
                        </a:rPr>
                        <a:t>ː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m/ 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adj.</a:t>
                      </a:r>
                      <a:endParaRPr lang="en-US" altLang="zh-CN" sz="1600" i="1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⑤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be in the driver’s seat</a:t>
                      </a:r>
                      <a:r>
                        <a:rPr lang="zh-CN" sz="1600" i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掌控局势，处于主导地位</a:t>
                      </a:r>
                      <a:r>
                        <a:rPr lang="zh-CN" altLang="en-US" sz="1600" i="1">
                          <a:latin typeface="Times New Roman" panose="02020603050405020304"/>
                          <a:ea typeface="Times New Roman" panose="02020603050405020304"/>
                        </a:rPr>
                        <a:t>  </a:t>
                      </a: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⑥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preference</a:t>
                      </a:r>
                      <a:r>
                        <a:rPr lang="en-US" altLang="zh-CN" sz="1600" b="1">
                          <a:latin typeface="Times New Roman" panose="02020603050405020304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en-US" alt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/'prefərəns/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 n.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偏爱；优先权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⑦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at the forefront of </a:t>
                      </a:r>
                      <a:r>
                        <a:rPr lang="en-US" altLang="zh-CN" sz="160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600" i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处于前沿，领先</a:t>
                      </a:r>
                      <a:endParaRPr lang="zh-CN" sz="1600" i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⑧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upper hand</a:t>
                      </a:r>
                      <a:r>
                        <a:rPr lang="en-US" altLang="zh-CN" sz="1600">
                          <a:latin typeface="Times New Roman" panose="0202060305040502030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n</a:t>
                      </a:r>
                      <a:r>
                        <a:rPr lang="en-US" altLang="zh-CN" sz="1600">
                          <a:latin typeface="Times New Roman" panose="02020603050405020304"/>
                          <a:ea typeface="宋体" panose="02010600030101010101" pitchFamily="2" charset="-122"/>
                        </a:rPr>
                        <a:t>. </a:t>
                      </a:r>
                      <a:r>
                        <a:rPr lang="zh-CN" sz="1600" i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优势；上风</a:t>
                      </a:r>
                      <a:r>
                        <a:rPr lang="zh-CN" altLang="en-US" sz="1600" i="1">
                          <a:latin typeface="Times New Roman" panose="02020603050405020304"/>
                          <a:ea typeface="Times New Roman" panose="02020603050405020304"/>
                        </a:rPr>
                        <a:t>    </a:t>
                      </a:r>
                      <a:endParaRPr lang="zh-CN" altLang="en-US" sz="1600" i="1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⑨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hold sway over</a:t>
                      </a:r>
                      <a:r>
                        <a:rPr lang="en-US" altLang="zh-CN" sz="1600">
                          <a:latin typeface="Times New Roman" panose="0202060305040502030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sz="1600" i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支配；掌控</a:t>
                      </a:r>
                      <a:endParaRPr lang="zh-CN" sz="1600" i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⑩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pioneering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开拓性的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⑪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rank first/ top-ranking</a:t>
                      </a:r>
                      <a:r>
                        <a:rPr lang="en-US" altLang="zh-CN" sz="16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顶尖的、排名前列的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⑫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cutting-edge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前沿尖端的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⑬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trail‑blazing </a:t>
                      </a:r>
                      <a:r>
                        <a:rPr lang="zh-CN" sz="1600" i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开拓性的、引领潮流的</a:t>
                      </a:r>
                      <a:r>
                        <a:rPr lang="zh-CN" altLang="en-US" sz="1600" i="1">
                          <a:latin typeface="Times New Roman" panose="02020603050405020304"/>
                          <a:ea typeface="Times New Roman" panose="02020603050405020304"/>
                        </a:rPr>
                        <a:t>     </a:t>
                      </a:r>
                      <a:r>
                        <a:rPr lang="zh-CN" altLang="en-US" sz="1600" b="1">
                          <a:latin typeface="Times New Roman" panose="02020603050405020304"/>
                          <a:ea typeface="Times New Roman" panose="02020603050405020304"/>
                        </a:rPr>
                        <a:t>      </a:t>
                      </a:r>
                      <a:endParaRPr lang="zh-CN" altLang="en-US" sz="1600" b="1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⑭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the vanguard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/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宋体" panose="02010600030101010101" pitchFamily="2" charset="-122"/>
                        </a:rPr>
                        <a:t>ˈ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væn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宋体" panose="02010600030101010101" pitchFamily="2" charset="-122"/>
                        </a:rPr>
                        <a:t>ɡɑː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d/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先锋、排头兵</a:t>
                      </a:r>
                      <a:endParaRPr lang="zh-CN" sz="1600" b="1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EF2CC"/>
                    </a:solidFill>
                  </a:tcPr>
                </a:tc>
              </a:tr>
            </a:tbl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5706745" y="4140835"/>
            <a:ext cx="641223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7.Technology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dominates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daily life.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706745" y="5104130"/>
            <a:ext cx="641223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8.The team aimed to 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regain its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supremacy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29" grpId="0"/>
      <p:bldP spid="29" grpId="1"/>
      <p:bldP spid="30" grpId="0"/>
      <p:bldP spid="30" grpId="1"/>
      <p:bldP spid="21" grpId="0"/>
      <p:bldP spid="21" grpId="1"/>
      <p:bldP spid="31" grpId="0"/>
      <p:bldP spid="3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106940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21.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主导地位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;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优先事项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leading role；take the lead；leadership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0375" y="826135"/>
            <a:ext cx="6545580" cy="579056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5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541010" y="954405"/>
            <a:ext cx="650938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>
                <a:solidFill>
                  <a:srgbClr val="0063A8"/>
                </a:solidFill>
              </a:rPr>
              <a:t>9.①开拓精神 ②前沿创新 ③站在前沿 ④全球排名第一 ⑤开拓性成就 ⑥落后于全球发展 ⑦技术落后 ⑧陈旧观念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628005" y="1729105"/>
            <a:ext cx="633603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9.①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pioneering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spirit ②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cutting-edge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innovation ③stand at the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forefront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/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vanguard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④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rank first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globally ⑤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trail-blazing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achievements ⑥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lag behind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global development ⑦ technological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backwardness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⑧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outdated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ideas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33" name="表格 32"/>
          <p:cNvGraphicFramePr/>
          <p:nvPr/>
        </p:nvGraphicFramePr>
        <p:xfrm>
          <a:off x="99060" y="802640"/>
          <a:ext cx="5441950" cy="5715000"/>
        </p:xfrm>
        <a:graphic>
          <a:graphicData uri="http://schemas.openxmlformats.org/drawingml/2006/table">
            <a:tbl>
              <a:tblPr/>
              <a:tblGrid>
                <a:gridCol w="5441950"/>
              </a:tblGrid>
              <a:tr h="3975100">
                <a:tc>
                  <a:txBody>
                    <a:bodyPr/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①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priority</a:t>
                      </a:r>
                      <a:r>
                        <a:rPr lang="en-US" altLang="zh-CN" sz="16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/praɪ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宋体" panose="02010600030101010101" pitchFamily="2" charset="-122"/>
                        </a:rPr>
                        <a:t>ˈ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ɒrəti/</a:t>
                      </a:r>
                      <a:r>
                        <a:rPr lang="en-US" altLang="zh-CN" sz="1600" b="1" i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n.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优先事项；优先权</a:t>
                      </a:r>
                      <a:r>
                        <a:rPr lang="zh-CN" altLang="en-US" sz="1600" b="1" i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endParaRPr lang="zh-CN" altLang="en-US" sz="1600" b="1" i="0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600" b="1" i="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600" b="1" i="0">
                          <a:latin typeface="Times New Roman" panose="02020603050405020304"/>
                          <a:ea typeface="Times New Roman" panose="02020603050405020304"/>
                        </a:rPr>
                        <a:t>      ---- </a:t>
                      </a:r>
                      <a:r>
                        <a:rPr lang="en-US" altLang="zh-CN" sz="2400" b="1" i="0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prioritize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 /praɪ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宋体" panose="02010600030101010101" pitchFamily="2" charset="-122"/>
                        </a:rPr>
                        <a:t>ˈ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ɒrətaɪz/ 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v.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优先考虑（处理）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②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predominance 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/prɪ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宋体" panose="02010600030101010101" pitchFamily="2" charset="-122"/>
                        </a:rPr>
                        <a:t>ˈ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dɒmɪnəns/ </a:t>
                      </a:r>
                      <a:endParaRPr lang="en-US" altLang="zh-CN" sz="1600" b="0" i="1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        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n.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（数量的）优势，普遍；主导地位，支配地位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③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dominance</a:t>
                      </a:r>
                      <a:r>
                        <a:rPr lang="en-US" altLang="zh-CN" sz="16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n.</a:t>
                      </a:r>
                      <a:r>
                        <a:rPr lang="en-US" altLang="zh-CN" sz="1600" b="1">
                          <a:latin typeface="Times New Roman" panose="02020603050405020304"/>
                          <a:ea typeface="Times New Roman" panose="02020603050405020304"/>
                        </a:rPr>
                        <a:t> -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dominant</a:t>
                      </a:r>
                      <a:r>
                        <a:rPr lang="en-US" altLang="zh-CN" sz="16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adj.</a:t>
                      </a:r>
                      <a:r>
                        <a:rPr lang="en-US" altLang="zh-CN" sz="1600" b="1">
                          <a:latin typeface="Times New Roman" panose="02020603050405020304"/>
                          <a:ea typeface="Times New Roman" panose="02020603050405020304"/>
                        </a:rPr>
                        <a:t>-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dominate</a:t>
                      </a:r>
                      <a:endParaRPr lang="en-US" altLang="zh-CN" sz="2400" b="1">
                        <a:solidFill>
                          <a:srgbClr val="C00000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     </a:t>
                      </a:r>
                      <a:r>
                        <a:rPr lang="en-US" altLang="zh-CN" sz="16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/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宋体" panose="02010600030101010101" pitchFamily="2" charset="-122"/>
                        </a:rPr>
                        <a:t>ˈ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dɒmɪneɪt/ 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v.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统治，支配；在……中占首要地位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④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supremacy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宋体" panose="02010600030101010101" pitchFamily="2" charset="-122"/>
                        </a:rPr>
                        <a:t> /sjuːˈpreməsi/</a:t>
                      </a:r>
                      <a:r>
                        <a:rPr lang="en-US" altLang="zh-CN" sz="160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n.</a:t>
                      </a:r>
                      <a:r>
                        <a:rPr lang="en-US" altLang="zh-CN" sz="1600">
                          <a:latin typeface="Times New Roman" panose="0202060305040502030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sz="1600" i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至高无上；优势地位</a:t>
                      </a:r>
                      <a:endParaRPr lang="zh-CN" sz="1600" i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 i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en-US" altLang="zh-CN" sz="1600" i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   </a:t>
                      </a:r>
                      <a:r>
                        <a:rPr lang="en-US" altLang="zh-CN" sz="1600" b="1" i="0">
                          <a:latin typeface="Times New Roman" panose="02020603050405020304"/>
                          <a:ea typeface="Times New Roman" panose="02020603050405020304"/>
                        </a:rPr>
                        <a:t>----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supreme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/sju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宋体" panose="02010600030101010101" pitchFamily="2" charset="-122"/>
                        </a:rPr>
                        <a:t>ːˈ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pri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宋体" panose="02010600030101010101" pitchFamily="2" charset="-122"/>
                        </a:rPr>
                        <a:t>ː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m/ 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adj.</a:t>
                      </a:r>
                      <a:endParaRPr lang="en-US" altLang="zh-CN" sz="1600" i="1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⑤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be in the driver’s seat</a:t>
                      </a:r>
                      <a:r>
                        <a:rPr lang="zh-CN" sz="1600" i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掌控局势，处于主导地位</a:t>
                      </a:r>
                      <a:r>
                        <a:rPr lang="zh-CN" altLang="en-US" sz="1600" i="1">
                          <a:latin typeface="Times New Roman" panose="02020603050405020304"/>
                          <a:ea typeface="Times New Roman" panose="02020603050405020304"/>
                        </a:rPr>
                        <a:t>  </a:t>
                      </a: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⑥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preference</a:t>
                      </a:r>
                      <a:r>
                        <a:rPr lang="en-US" altLang="zh-CN" sz="1600" b="1">
                          <a:latin typeface="Times New Roman" panose="02020603050405020304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en-US" alt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/'prefərəns/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 n.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偏爱；优先权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⑦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at the forefront of </a:t>
                      </a:r>
                      <a:r>
                        <a:rPr lang="en-US" altLang="zh-CN" sz="160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600" i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处于前沿，领先</a:t>
                      </a:r>
                      <a:endParaRPr lang="zh-CN" sz="1600" i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⑧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upper hand</a:t>
                      </a:r>
                      <a:r>
                        <a:rPr lang="en-US" altLang="zh-CN" sz="1600">
                          <a:latin typeface="Times New Roman" panose="0202060305040502030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n</a:t>
                      </a:r>
                      <a:r>
                        <a:rPr lang="en-US" altLang="zh-CN" sz="1600">
                          <a:latin typeface="Times New Roman" panose="02020603050405020304"/>
                          <a:ea typeface="宋体" panose="02010600030101010101" pitchFamily="2" charset="-122"/>
                        </a:rPr>
                        <a:t>. </a:t>
                      </a:r>
                      <a:r>
                        <a:rPr lang="zh-CN" sz="1600" i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优势；上风</a:t>
                      </a:r>
                      <a:r>
                        <a:rPr lang="zh-CN" altLang="en-US" sz="1600" i="1">
                          <a:latin typeface="Times New Roman" panose="02020603050405020304"/>
                          <a:ea typeface="Times New Roman" panose="02020603050405020304"/>
                        </a:rPr>
                        <a:t>    </a:t>
                      </a:r>
                      <a:endParaRPr lang="zh-CN" altLang="en-US" sz="1600" i="1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⑨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hold sway over</a:t>
                      </a:r>
                      <a:r>
                        <a:rPr lang="en-US" altLang="zh-CN" sz="1600">
                          <a:latin typeface="Times New Roman" panose="02020603050405020304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sz="1600" i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支配；掌控</a:t>
                      </a:r>
                      <a:endParaRPr lang="zh-CN" sz="1600" i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⑩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pioneering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开拓性的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⑪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rank first/ top-ranking</a:t>
                      </a:r>
                      <a:r>
                        <a:rPr lang="en-US" altLang="zh-CN" sz="1600" b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顶尖的、排名前列的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⑫ 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cutting-edge</a:t>
                      </a:r>
                      <a:r>
                        <a:rPr lang="en-US" altLang="zh-CN" sz="1600" i="1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前沿尖端的</a:t>
                      </a:r>
                      <a:endParaRPr lang="zh-CN" sz="1600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⑬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trail‑blazing </a:t>
                      </a:r>
                      <a:r>
                        <a:rPr lang="zh-CN" sz="1600" i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开拓性的、引领潮流的</a:t>
                      </a:r>
                      <a:r>
                        <a:rPr lang="zh-CN" altLang="en-US" sz="1600" i="1">
                          <a:latin typeface="Times New Roman" panose="02020603050405020304"/>
                          <a:ea typeface="Times New Roman" panose="02020603050405020304"/>
                        </a:rPr>
                        <a:t>     </a:t>
                      </a:r>
                      <a:r>
                        <a:rPr lang="zh-CN" altLang="en-US" sz="1600" b="1">
                          <a:latin typeface="Times New Roman" panose="02020603050405020304"/>
                          <a:ea typeface="Times New Roman" panose="02020603050405020304"/>
                        </a:rPr>
                        <a:t>      </a:t>
                      </a:r>
                      <a:endParaRPr lang="zh-CN" altLang="en-US" sz="1600" b="1"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indent="0" algn="just" fontAlgn="auto">
                        <a:lnSpc>
                          <a:spcPts val="2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⑭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the vanguard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/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宋体" panose="02010600030101010101" pitchFamily="2" charset="-122"/>
                        </a:rPr>
                        <a:t>ˈ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væn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宋体" panose="02010600030101010101" pitchFamily="2" charset="-122"/>
                        </a:rPr>
                        <a:t>ɡɑː</a:t>
                      </a:r>
                      <a:r>
                        <a:rPr lang="en-US" altLang="zh-CN" sz="1600" b="0" i="1">
                          <a:latin typeface="Times New Roman" panose="02020603050405020304"/>
                          <a:ea typeface="Times New Roman" panose="02020603050405020304"/>
                        </a:rPr>
                        <a:t>d/</a:t>
                      </a:r>
                      <a:r>
                        <a:rPr lang="zh-CN" sz="1600" i="1">
                          <a:latin typeface="Times New Roman" panose="02020603050405020304"/>
                          <a:ea typeface="黑体" panose="02010609060101010101" pitchFamily="49" charset="-122"/>
                        </a:rPr>
                        <a:t>先锋、排头兵</a:t>
                      </a:r>
                      <a:endParaRPr lang="zh-CN" sz="1600" b="1" i="1"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EF2CC"/>
                    </a:solidFill>
                  </a:tcPr>
                </a:tc>
              </a:tr>
            </a:tbl>
          </a:graphicData>
        </a:graphic>
      </p:graphicFrame>
      <p:pic>
        <p:nvPicPr>
          <p:cNvPr id="32" name="图片 31"/>
          <p:cNvPicPr/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5754"/>
          <a:stretch>
            <a:fillRect/>
          </a:stretch>
        </p:blipFill>
        <p:spPr>
          <a:xfrm>
            <a:off x="6015990" y="2971800"/>
            <a:ext cx="4519295" cy="361315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73996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22.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优化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 improve; upgrade; polish 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26135"/>
            <a:ext cx="4966335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zh-CN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4290" y="746125"/>
            <a:ext cx="6767195" cy="587057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1125" y="982980"/>
            <a:ext cx="4966335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tx1"/>
                </a:solidFill>
                <a:latin typeface="Times New Roman" panose="02020603050405020304"/>
                <a:ea typeface="Times New Roman" panose="02020603050405020304"/>
              </a:rPr>
              <a:t>①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optimize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/ˈ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ɒ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pt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ma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z/ v.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优化；持乐观态度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；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充分利用（形势，机会，资源）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---optimization</a:t>
            </a:r>
            <a:r>
              <a:rPr lang="en-US" altLang="zh-CN" sz="2400" b="1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n./,ɒptɪmaɪ'zeɪʃən/ n.最佳化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lang="en-US" altLang="zh-CN" sz="1600" b="1" i="1">
                <a:solidFill>
                  <a:srgbClr val="00206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派生词：</a:t>
            </a:r>
            <a:endParaRPr lang="en-US" altLang="zh-CN" sz="1600" b="1" i="1">
              <a:solidFill>
                <a:srgbClr val="002060"/>
              </a:solidFill>
              <a:latin typeface="Times New Roman" panose="02020603050405020304"/>
              <a:ea typeface="Times New Roman" panose="02020603050405020304"/>
              <a:sym typeface="+mn-ea"/>
            </a:endParaRPr>
          </a:p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   optimistic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/ˌɒptɪˈmɪstɪk/ adj.乐观的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   optimist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/ˈɒptɪmɪst/ n.乐观主义者，乐天派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   optimal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/ˈɒptɪməl/ adj.最佳的，最理想的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   optimum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/ˈɒptɪməm/ adj.最佳的，最适宜的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>
                <a:latin typeface="Times New Roman" panose="02020603050405020304"/>
                <a:ea typeface="Times New Roman" panose="02020603050405020304"/>
                <a:sym typeface="+mn-ea"/>
              </a:rPr>
              <a:t>②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majorize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v主导，占优势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--- majorization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/,meidʒəri'zeiʃən/ v. 优化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latin typeface="Times New Roman" panose="02020603050405020304"/>
                <a:ea typeface="Times New Roman" panose="02020603050405020304"/>
                <a:sym typeface="+mn-ea"/>
              </a:rPr>
              <a:t>③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refine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/rɪˈfaɪn/ v. 精炼；完善；改进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zh-CN" sz="2400" b="1">
                <a:latin typeface="Times New Roman" panose="02020603050405020304"/>
                <a:ea typeface="Times New Roman" panose="02020603050405020304"/>
                <a:sym typeface="+mn-ea"/>
              </a:rPr>
              <a:t>④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streamline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v. 精简；使高效；优化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latin typeface="Times New Roman" panose="02020603050405020304"/>
                <a:ea typeface="Times New Roman" panose="02020603050405020304"/>
                <a:sym typeface="+mn-ea"/>
              </a:rPr>
              <a:t>⑤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fine-tune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/ˌfaɪnˈtʃuːn/  vt.调整；使有规则；对进行微调；细化；优化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51450" y="982980"/>
            <a:ext cx="6537325" cy="537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altLang="en-US" sz="2000">
                <a:solidFill>
                  <a:srgbClr val="0063A8"/>
                </a:solidFill>
              </a:rPr>
              <a:t>1.</a:t>
            </a:r>
            <a:r>
              <a:rPr lang="zh-CN" altLang="en-US" sz="2000" b="1">
                <a:solidFill>
                  <a:srgbClr val="0063A8"/>
                </a:solidFill>
              </a:rPr>
              <a:t>高分搭配:</a:t>
            </a:r>
            <a:r>
              <a:rPr lang="en-US" altLang="zh-CN" sz="2000">
                <a:solidFill>
                  <a:srgbClr val="0063A8"/>
                </a:solidFill>
              </a:rPr>
              <a:t>①</a:t>
            </a:r>
            <a:r>
              <a:rPr lang="zh-CN" altLang="en-US" sz="2000">
                <a:solidFill>
                  <a:srgbClr val="0063A8"/>
                </a:solidFill>
              </a:rPr>
              <a:t>优化结构</a:t>
            </a:r>
            <a:r>
              <a:rPr lang="en-US" altLang="zh-CN" sz="2000">
                <a:solidFill>
                  <a:srgbClr val="0063A8"/>
                </a:solidFill>
              </a:rPr>
              <a:t> </a:t>
            </a:r>
            <a:r>
              <a:rPr lang="zh-CN" altLang="en-US" sz="2000">
                <a:solidFill>
                  <a:srgbClr val="0063A8"/>
                </a:solidFill>
              </a:rPr>
              <a:t>/</a:t>
            </a:r>
            <a:r>
              <a:rPr lang="en-US" altLang="zh-CN" sz="2000">
                <a:solidFill>
                  <a:srgbClr val="0063A8"/>
                </a:solidFill>
                <a:sym typeface="+mn-ea"/>
              </a:rPr>
              <a:t>② </a:t>
            </a:r>
            <a:r>
              <a:rPr lang="zh-CN" altLang="en-US" sz="2000">
                <a:solidFill>
                  <a:srgbClr val="0063A8"/>
                </a:solidFill>
              </a:rPr>
              <a:t>完善技能/</a:t>
            </a:r>
            <a:r>
              <a:rPr lang="en-US" altLang="zh-CN" sz="2000">
                <a:solidFill>
                  <a:srgbClr val="0063A8"/>
                </a:solidFill>
                <a:sym typeface="+mn-ea"/>
              </a:rPr>
              <a:t>③</a:t>
            </a:r>
            <a:r>
              <a:rPr lang="zh-CN" altLang="en-US" sz="2000">
                <a:solidFill>
                  <a:srgbClr val="0063A8"/>
                </a:solidFill>
              </a:rPr>
              <a:t>简化流程/</a:t>
            </a:r>
            <a:r>
              <a:rPr lang="en-US" altLang="zh-CN" sz="2000">
                <a:solidFill>
                  <a:srgbClr val="0063A8"/>
                </a:solidFill>
                <a:sym typeface="+mn-ea"/>
              </a:rPr>
              <a:t>④</a:t>
            </a:r>
            <a:r>
              <a:rPr lang="zh-CN" altLang="en-US" sz="2000">
                <a:solidFill>
                  <a:srgbClr val="0063A8"/>
                </a:solidFill>
              </a:rPr>
              <a:t>提升能力/</a:t>
            </a:r>
            <a:r>
              <a:rPr lang="en-US" altLang="zh-CN" sz="2000">
                <a:solidFill>
                  <a:srgbClr val="0063A8"/>
                </a:solidFill>
                <a:sym typeface="+mn-ea"/>
              </a:rPr>
              <a:t> ⑤</a:t>
            </a:r>
            <a:r>
              <a:rPr lang="zh-CN" altLang="en-US" sz="2000">
                <a:solidFill>
                  <a:srgbClr val="0063A8"/>
                </a:solidFill>
              </a:rPr>
              <a:t>完善方法/</a:t>
            </a:r>
            <a:r>
              <a:rPr lang="en-US" altLang="zh-CN" sz="2000">
                <a:solidFill>
                  <a:srgbClr val="0063A8"/>
                </a:solidFill>
                <a:sym typeface="+mn-ea"/>
              </a:rPr>
              <a:t> ⑥</a:t>
            </a:r>
            <a:r>
              <a:rPr lang="zh-CN" altLang="en-US" sz="2000">
                <a:solidFill>
                  <a:srgbClr val="0063A8"/>
                </a:solidFill>
              </a:rPr>
              <a:t>打磨表现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2.是时候优化我们的策略了。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299710" y="1715770"/>
            <a:ext cx="64420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1.①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optimize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structure/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②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refine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one’s skills/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③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streamline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process/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④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upgrade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abilities/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⑤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perfect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method /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⑥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polish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one’s performance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251450" y="3230245"/>
            <a:ext cx="32873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2.It's time to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fine-tune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our strategy.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8"/>
          <a:srcRect t="5667" b="4917"/>
          <a:stretch>
            <a:fillRect/>
          </a:stretch>
        </p:blipFill>
        <p:spPr>
          <a:xfrm>
            <a:off x="8640445" y="2729865"/>
            <a:ext cx="2680335" cy="379666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9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73996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22.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优化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 improve; upgrade; polish 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26135"/>
            <a:ext cx="4966335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zh-CN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4290" y="746125"/>
            <a:ext cx="6767195" cy="587057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1125" y="982980"/>
            <a:ext cx="4966335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tx1"/>
                </a:solidFill>
                <a:latin typeface="Times New Roman" panose="02020603050405020304"/>
                <a:ea typeface="Times New Roman" panose="02020603050405020304"/>
              </a:rPr>
              <a:t>①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optimize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/ˈ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ɒ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pt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ma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z/ v.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优化；持乐观态度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；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充分利用（形势，机会，资源）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---optimization</a:t>
            </a:r>
            <a:r>
              <a:rPr lang="en-US" altLang="zh-CN" sz="2400" b="1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n./,ɒptɪmaɪ'zeɪʃən/ n.最佳化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lang="en-US" altLang="zh-CN" sz="1600" b="1" i="1">
                <a:solidFill>
                  <a:srgbClr val="00206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派生词：</a:t>
            </a:r>
            <a:endParaRPr lang="en-US" altLang="zh-CN" sz="1600" b="1" i="1">
              <a:solidFill>
                <a:srgbClr val="002060"/>
              </a:solidFill>
              <a:latin typeface="Times New Roman" panose="02020603050405020304"/>
              <a:ea typeface="Times New Roman" panose="02020603050405020304"/>
              <a:sym typeface="+mn-ea"/>
            </a:endParaRPr>
          </a:p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   optimistic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/ˌɒptɪˈmɪstɪk/ adj.乐观的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   optimist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/ˈɒptɪmɪst/ n.乐观主义者，乐天派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   optimal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/ˈɒptɪməl/ adj.最佳的，最理想的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   optimum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/ˈɒptɪməm/ adj.最佳的，最适宜的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>
                <a:latin typeface="Times New Roman" panose="02020603050405020304"/>
                <a:ea typeface="Times New Roman" panose="02020603050405020304"/>
                <a:sym typeface="+mn-ea"/>
              </a:rPr>
              <a:t>②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majorize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v主导，占优势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--- majorization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/,meidʒəri'zeiʃən/ v. 优化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latin typeface="Times New Roman" panose="02020603050405020304"/>
                <a:ea typeface="Times New Roman" panose="02020603050405020304"/>
                <a:sym typeface="+mn-ea"/>
              </a:rPr>
              <a:t>③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refine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/rɪˈfaɪn/ v. 精炼；完善；改进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altLang="zh-CN" sz="2400" b="1">
                <a:latin typeface="Times New Roman" panose="02020603050405020304"/>
                <a:ea typeface="Times New Roman" panose="02020603050405020304"/>
                <a:sym typeface="+mn-ea"/>
              </a:rPr>
              <a:t>④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streamline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v. 精简；使高效；优化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latin typeface="Times New Roman" panose="02020603050405020304"/>
                <a:ea typeface="Times New Roman" panose="02020603050405020304"/>
                <a:sym typeface="+mn-ea"/>
              </a:rPr>
              <a:t>⑤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fine-tune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/ˌfaɪnˈtʃuːn/  vt.调整；使有规则；对进行微调；细化；优化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29225" y="833120"/>
            <a:ext cx="6537325" cy="16040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altLang="en-US" sz="2000">
                <a:solidFill>
                  <a:srgbClr val="0063A8"/>
                </a:solidFill>
              </a:rPr>
              <a:t>3.</a:t>
            </a:r>
            <a:r>
              <a:rPr lang="zh-CN" altLang="en-US" sz="2000" b="1">
                <a:solidFill>
                  <a:srgbClr val="0063A8"/>
                </a:solidFill>
              </a:rPr>
              <a:t>高级语义场:</a:t>
            </a:r>
            <a:r>
              <a:rPr lang="en-US" altLang="zh-CN" sz="2000" b="1">
                <a:solidFill>
                  <a:srgbClr val="0063A8"/>
                </a:solidFill>
              </a:rPr>
              <a:t> </a:t>
            </a:r>
            <a:r>
              <a:rPr lang="zh-CN" altLang="en-US" sz="2000">
                <a:solidFill>
                  <a:srgbClr val="0063A8"/>
                </a:solidFill>
              </a:rPr>
              <a:t>为不断进步，我们需要优化学习方法、精简日常安排。在此过程中完善技能、端正态度同样重要。通过提升我们的意志力并增强自我约束力，我们能够不断完善自我，逐步增强自信心。持续的优化与改进终将带来更出色的表现与更大的成功。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251450" y="2410460"/>
            <a:ext cx="644207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3.To make constant progress, we need to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optimize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our learning methods and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streamline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our daily routine. It is also important to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refine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our skills and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polish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our attitudes in the process. By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upgrading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 willpower and strengthening self-discipline, we can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perfect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ourselves and boost our confidence steadily. Continuous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optimization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improvement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will finally lead to better performance and greater success.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/>
          <p:nvPr/>
        </p:nvPicPr>
        <p:blipFill>
          <a:blip r:embed="rId8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81115" y="4963795"/>
            <a:ext cx="2806700" cy="15728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 r="60124"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94653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23.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原理，机理，机制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reason; pattern；rule;  law; process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26135"/>
            <a:ext cx="3736340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zh-CN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0645" y="780415"/>
            <a:ext cx="8214360" cy="582295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6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1125" y="926465"/>
            <a:ext cx="3773805" cy="36614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 fontAlgn="auto">
              <a:lnSpc>
                <a:spcPts val="348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mechanism</a:t>
            </a:r>
            <a:endParaRPr lang="en-US" altLang="zh-CN" sz="2400" b="1">
              <a:solidFill>
                <a:srgbClr val="C00000"/>
              </a:solidFill>
              <a:latin typeface="Times New Roman" panose="02020603050405020304"/>
              <a:ea typeface="Times New Roman" panose="02020603050405020304"/>
            </a:endParaRPr>
          </a:p>
          <a:p>
            <a:pPr indent="0" algn="l" fontAlgn="auto">
              <a:lnSpc>
                <a:spcPts val="348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  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/ˈmekənɪzəm/ 机械装置；机制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algn="l" fontAlgn="auto">
              <a:lnSpc>
                <a:spcPts val="348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principle</a:t>
            </a:r>
            <a:endParaRPr lang="en-US" altLang="zh-CN" sz="2400" b="1">
              <a:solidFill>
                <a:srgbClr val="C00000"/>
              </a:solidFill>
              <a:latin typeface="Times New Roman" panose="02020603050405020304"/>
              <a:ea typeface="Times New Roman" panose="02020603050405020304"/>
            </a:endParaRPr>
          </a:p>
          <a:p>
            <a:pPr indent="0" algn="l" fontAlgn="auto">
              <a:lnSpc>
                <a:spcPts val="348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   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/ˈprɪnsəp(ə)l/ n. 原理；原则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algn="l" fontAlgn="auto">
              <a:lnSpc>
                <a:spcPts val="348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dynamics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algn="l" fontAlgn="auto">
              <a:lnSpc>
                <a:spcPts val="348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/daɪˈnæmɪks/n. 动态机制；内在动力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algn="l" fontAlgn="auto">
              <a:lnSpc>
                <a:spcPts val="348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</a:rPr>
              <a:t>logic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/ˈlɒdʒɪk/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---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logical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adj.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algn="l" fontAlgn="auto">
              <a:lnSpc>
                <a:spcPts val="348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逻辑；推理方法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064000" y="960120"/>
            <a:ext cx="770191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>
                <a:solidFill>
                  <a:srgbClr val="0063A8"/>
                </a:solidFill>
              </a:rPr>
              <a:t>1.</a:t>
            </a:r>
            <a:r>
              <a:rPr lang="zh-CN" altLang="en-US" sz="2000" b="1">
                <a:solidFill>
                  <a:srgbClr val="0063A8"/>
                </a:solidFill>
              </a:rPr>
              <a:t>高分搭配: </a:t>
            </a:r>
            <a:r>
              <a:rPr lang="zh-CN" altLang="en-US" sz="2000">
                <a:solidFill>
                  <a:srgbClr val="0063A8"/>
                </a:solidFill>
              </a:rPr>
              <a:t>气候变化的机理/ 工作原理 /基本原理 /自然规律/ 发展模式/ 管理机制/ 运行过程/ 内在动力机制/底层逻辑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2.合作 /协调/ 反馈/ 监督/ 市场/ 激励/长效/预警机制 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3.虽然猫发出呼噜声是一种满足的表现， 但当他们生病时这也是一种自我安慰机制。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4....的原因是什么?</a:t>
            </a:r>
            <a:endParaRPr lang="zh-CN" altLang="en-US" sz="2000">
              <a:solidFill>
                <a:srgbClr val="0063A8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064000" y="1676400"/>
            <a:ext cx="790702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mechanism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climate change/ working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principle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/basic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principle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 the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law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nature / the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pattern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development / the management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system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 the operation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process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 the internal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dynamics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/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underlying logic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064000" y="3217545"/>
            <a:ext cx="778891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 cooperation /cooridinaiton /feedback / monitoring/ market /incentive/ long-term/ early warning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mechanism</a:t>
            </a:r>
            <a:endParaRPr lang="en-US" altLang="zh-CN" sz="2000" b="1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112895" y="4744720"/>
            <a:ext cx="75520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While cats do purr </a:t>
            </a:r>
            <a:r>
              <a:rPr lang="en-US" altLang="zh-CN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/p</a:t>
            </a:r>
            <a:r>
              <a:rPr lang="en-US" altLang="en-US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ɜː(</a:t>
            </a:r>
            <a:r>
              <a:rPr lang="en-US" altLang="zh-CN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r)/</a:t>
            </a:r>
            <a:r>
              <a:rPr lang="zh-CN" altLang="en-US" sz="2000" b="1" baseline="-2500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打呼噜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a sign of contentment, they also do it as a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self-comforting mechanism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sick.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5333"/>
          <a:stretch>
            <a:fillRect/>
          </a:stretch>
        </p:blipFill>
        <p:spPr>
          <a:xfrm>
            <a:off x="1750060" y="4826000"/>
            <a:ext cx="1868805" cy="161798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4064000" y="5878195"/>
            <a:ext cx="75520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How can we explain ...?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 What is a reason /the underlying logic for...?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  <p:bldP spid="29" grpId="0"/>
      <p:bldP spid="29" grpId="1"/>
      <p:bldP spid="31" grpId="0"/>
      <p:bldP spid="31" grpId="1"/>
    </p:bldLst>
  </p:timing>
</p:sld>
</file>

<file path=ppt/tags/tag1.xml><?xml version="1.0" encoding="utf-8"?>
<p:tagLst xmlns:p="http://schemas.openxmlformats.org/presentationml/2006/main">
  <p:tag name="TABLE_ENDDRAG_ORIGIN_RECT" val="589*480"/>
  <p:tag name="TABLE_ENDDRAG_RECT" val="17*56*589*480"/>
</p:tagLst>
</file>

<file path=ppt/tags/tag10.xml><?xml version="1.0" encoding="utf-8"?>
<p:tagLst xmlns:p="http://schemas.openxmlformats.org/presentationml/2006/main">
  <p:tag name="KSO_WM_FULL_TEXT_BEAUTIFY_COPY_ID" val="17"/>
</p:tagLst>
</file>

<file path=ppt/tags/tag11.xml><?xml version="1.0" encoding="utf-8"?>
<p:tagLst xmlns:p="http://schemas.openxmlformats.org/presentationml/2006/main">
  <p:tag name="KSO_WM_FULL_TEXT_BEAUTIFY_COPY_ID" val="11272"/>
</p:tagLst>
</file>

<file path=ppt/tags/tag12.xml><?xml version="1.0" encoding="utf-8"?>
<p:tagLst xmlns:p="http://schemas.openxmlformats.org/presentationml/2006/main">
  <p:tag name="KSO_WM_FULL_TEXT_BEAUTIFY_COPY_ID" val="17"/>
</p:tagLst>
</file>

<file path=ppt/tags/tag13.xml><?xml version="1.0" encoding="utf-8"?>
<p:tagLst xmlns:p="http://schemas.openxmlformats.org/presentationml/2006/main">
  <p:tag name="KSO_WM_FULL_TEXT_BEAUTIFY_COPY_ID" val="11272"/>
</p:tagLst>
</file>

<file path=ppt/tags/tag14.xml><?xml version="1.0" encoding="utf-8"?>
<p:tagLst xmlns:p="http://schemas.openxmlformats.org/presentationml/2006/main">
  <p:tag name="KSO_WM_FULL_TEXT_BEAUTIFY_COPY_ID" val="17"/>
</p:tagLst>
</file>

<file path=ppt/tags/tag15.xml><?xml version="1.0" encoding="utf-8"?>
<p:tagLst xmlns:p="http://schemas.openxmlformats.org/presentationml/2006/main">
  <p:tag name="KSO_WM_FULL_TEXT_BEAUTIFY_COPY_ID" val="11272"/>
</p:tagLst>
</file>

<file path=ppt/tags/tag16.xml><?xml version="1.0" encoding="utf-8"?>
<p:tagLst xmlns:p="http://schemas.openxmlformats.org/presentationml/2006/main">
  <p:tag name="KSO_WM_FULL_TEXT_BEAUTIFY_COPY_ID" val="17"/>
</p:tagLst>
</file>

<file path=ppt/tags/tag17.xml><?xml version="1.0" encoding="utf-8"?>
<p:tagLst xmlns:p="http://schemas.openxmlformats.org/presentationml/2006/main">
  <p:tag name="KSO_WM_FULL_TEXT_BEAUTIFY_COPY_ID" val="11272"/>
</p:tagLst>
</file>

<file path=ppt/tags/tag18.xml><?xml version="1.0" encoding="utf-8"?>
<p:tagLst xmlns:p="http://schemas.openxmlformats.org/presentationml/2006/main">
  <p:tag name="KSO_WM_FULL_TEXT_BEAUTIFY_COPY_ID" val="17"/>
</p:tagLst>
</file>

<file path=ppt/tags/tag19.xml><?xml version="1.0" encoding="utf-8"?>
<p:tagLst xmlns:p="http://schemas.openxmlformats.org/presentationml/2006/main">
  <p:tag name="KSO_WM_FULL_TEXT_BEAUTIFY_COPY_ID" val="11272"/>
</p:tagLst>
</file>

<file path=ppt/tags/tag2.xml><?xml version="1.0" encoding="utf-8"?>
<p:tagLst xmlns:p="http://schemas.openxmlformats.org/presentationml/2006/main">
  <p:tag name="KSO_WM_FULL_TEXT_BEAUTIFY_COPY_ID" val="17"/>
</p:tagLst>
</file>

<file path=ppt/tags/tag20.xml><?xml version="1.0" encoding="utf-8"?>
<p:tagLst xmlns:p="http://schemas.openxmlformats.org/presentationml/2006/main">
  <p:tag name="KSO_WM_FULL_TEXT_BEAUTIFY_COPY_ID" val="17"/>
</p:tagLst>
</file>

<file path=ppt/tags/tag21.xml><?xml version="1.0" encoding="utf-8"?>
<p:tagLst xmlns:p="http://schemas.openxmlformats.org/presentationml/2006/main">
  <p:tag name="KSO_WM_FULL_TEXT_BEAUTIFY_COPY_ID" val="11272"/>
</p:tagLst>
</file>

<file path=ppt/tags/tag22.xml><?xml version="1.0" encoding="utf-8"?>
<p:tagLst xmlns:p="http://schemas.openxmlformats.org/presentationml/2006/main">
  <p:tag name="KSO_WM_FULL_TEXT_BEAUTIFY_COPY_ID" val="17"/>
</p:tagLst>
</file>

<file path=ppt/tags/tag23.xml><?xml version="1.0" encoding="utf-8"?>
<p:tagLst xmlns:p="http://schemas.openxmlformats.org/presentationml/2006/main">
  <p:tag name="KSO_WM_FULL_TEXT_BEAUTIFY_COPY_ID" val="17"/>
</p:tagLst>
</file>

<file path=ppt/tags/tag24.xml><?xml version="1.0" encoding="utf-8"?>
<p:tagLst xmlns:p="http://schemas.openxmlformats.org/presentationml/2006/main">
  <p:tag name="KSO_WM_FULL_TEXT_BEAUTIFY_COPY_ID" val="17"/>
</p:tagLst>
</file>

<file path=ppt/tags/tag25.xml><?xml version="1.0" encoding="utf-8"?>
<p:tagLst xmlns:p="http://schemas.openxmlformats.org/presentationml/2006/main">
  <p:tag name="KSO_WM_FULL_TEXT_BEAUTIFY_COPY_ID" val="11272"/>
</p:tagLst>
</file>

<file path=ppt/tags/tag26.xml><?xml version="1.0" encoding="utf-8"?>
<p:tagLst xmlns:p="http://schemas.openxmlformats.org/presentationml/2006/main">
  <p:tag name="KSO_WM_FULL_TEXT_BEAUTIFY_COPY_ID" val="17"/>
</p:tagLst>
</file>

<file path=ppt/tags/tag27.xml><?xml version="1.0" encoding="utf-8"?>
<p:tagLst xmlns:p="http://schemas.openxmlformats.org/presentationml/2006/main">
  <p:tag name="KSO_WM_FULL_TEXT_BEAUTIFY_COPY_ID" val="17"/>
</p:tagLst>
</file>

<file path=ppt/tags/tag28.xml><?xml version="1.0" encoding="utf-8"?>
<p:tagLst xmlns:p="http://schemas.openxmlformats.org/presentationml/2006/main">
  <p:tag name="KSO_WM_FULL_TEXT_BEAUTIFY_COPY_ID" val="11272"/>
</p:tagLst>
</file>

<file path=ppt/tags/tag29.xml><?xml version="1.0" encoding="utf-8"?>
<p:tagLst xmlns:p="http://schemas.openxmlformats.org/presentationml/2006/main">
  <p:tag name="KSO_WM_FULL_TEXT_BEAUTIFY_COPY_ID" val="17"/>
</p:tagLst>
</file>

<file path=ppt/tags/tag3.xml><?xml version="1.0" encoding="utf-8"?>
<p:tagLst xmlns:p="http://schemas.openxmlformats.org/presentationml/2006/main">
  <p:tag name="KSO_WM_FULL_TEXT_BEAUTIFY_COPY_ID" val="17"/>
</p:tagLst>
</file>

<file path=ppt/tags/tag30.xml><?xml version="1.0" encoding="utf-8"?>
<p:tagLst xmlns:p="http://schemas.openxmlformats.org/presentationml/2006/main">
  <p:tag name="KSO_WM_FULL_TEXT_BEAUTIFY_COPY_ID" val="11272"/>
</p:tagLst>
</file>

<file path=ppt/tags/tag31.xml><?xml version="1.0" encoding="utf-8"?>
<p:tagLst xmlns:p="http://schemas.openxmlformats.org/presentationml/2006/main">
  <p:tag name="KSO_WM_FULL_TEXT_BEAUTIFY_COPY_ID" val="17"/>
</p:tagLst>
</file>

<file path=ppt/tags/tag32.xml><?xml version="1.0" encoding="utf-8"?>
<p:tagLst xmlns:p="http://schemas.openxmlformats.org/presentationml/2006/main">
  <p:tag name="KSO_WM_FULL_TEXT_BEAUTIFY_COPY_ID" val="11272"/>
</p:tagLst>
</file>

<file path=ppt/tags/tag33.xml><?xml version="1.0" encoding="utf-8"?>
<p:tagLst xmlns:p="http://schemas.openxmlformats.org/presentationml/2006/main">
  <p:tag name="KSO_WM_FULL_TEXT_BEAUTIFY_COPY_ID" val="17"/>
</p:tagLst>
</file>

<file path=ppt/tags/tag34.xml><?xml version="1.0" encoding="utf-8"?>
<p:tagLst xmlns:p="http://schemas.openxmlformats.org/presentationml/2006/main">
  <p:tag name="KSO_WM_FULL_TEXT_BEAUTIFY_COPY_ID" val="11272"/>
</p:tagLst>
</file>

<file path=ppt/tags/tag35.xml><?xml version="1.0" encoding="utf-8"?>
<p:tagLst xmlns:p="http://schemas.openxmlformats.org/presentationml/2006/main">
  <p:tag name="KSO_WM_FULL_TEXT_BEAUTIFY_COPY_ID" val="17"/>
</p:tagLst>
</file>

<file path=ppt/tags/tag4.xml><?xml version="1.0" encoding="utf-8"?>
<p:tagLst xmlns:p="http://schemas.openxmlformats.org/presentationml/2006/main">
  <p:tag name="KSO_WM_FULL_TEXT_BEAUTIFY_COPY_ID" val="17"/>
</p:tagLst>
</file>

<file path=ppt/tags/tag5.xml><?xml version="1.0" encoding="utf-8"?>
<p:tagLst xmlns:p="http://schemas.openxmlformats.org/presentationml/2006/main">
  <p:tag name="KSO_WM_FULL_TEXT_BEAUTIFY_COPY_ID" val="11272"/>
</p:tagLst>
</file>

<file path=ppt/tags/tag6.xml><?xml version="1.0" encoding="utf-8"?>
<p:tagLst xmlns:p="http://schemas.openxmlformats.org/presentationml/2006/main">
  <p:tag name="KSO_WM_FULL_TEXT_BEAUTIFY_COPY_ID" val="17"/>
</p:tagLst>
</file>

<file path=ppt/tags/tag7.xml><?xml version="1.0" encoding="utf-8"?>
<p:tagLst xmlns:p="http://schemas.openxmlformats.org/presentationml/2006/main">
  <p:tag name="KSO_WM_FULL_TEXT_BEAUTIFY_COPY_ID" val="11272"/>
</p:tagLst>
</file>

<file path=ppt/tags/tag8.xml><?xml version="1.0" encoding="utf-8"?>
<p:tagLst xmlns:p="http://schemas.openxmlformats.org/presentationml/2006/main">
  <p:tag name="KSO_WM_FULL_TEXT_BEAUTIFY_COPY_ID" val="17"/>
</p:tagLst>
</file>

<file path=ppt/tags/tag9.xml><?xml version="1.0" encoding="utf-8"?>
<p:tagLst xmlns:p="http://schemas.openxmlformats.org/presentationml/2006/main">
  <p:tag name="KSO_WM_FULL_TEXT_BEAUTIFY_COPY_ID" val="11272"/>
</p:tagLst>
</file>

<file path=ppt/theme/theme1.xml><?xml version="1.0" encoding="utf-8"?>
<a:theme xmlns:a="http://schemas.openxmlformats.org/drawingml/2006/main" name="Office 主题">
  <a:themeElements>
    <a:clrScheme name="自定义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7C1CC"/>
      </a:accent2>
      <a:accent3>
        <a:srgbClr val="839192"/>
      </a:accent3>
      <a:accent4>
        <a:srgbClr val="156595"/>
      </a:accent4>
      <a:accent5>
        <a:srgbClr val="FBD78D"/>
      </a:accent5>
      <a:accent6>
        <a:srgbClr val="F2523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18857</Words>
  <Application>WPS 演示</Application>
  <PresentationFormat>自定义</PresentationFormat>
  <Paragraphs>702</Paragraphs>
  <Slides>27</Slides>
  <Notes>18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Impact</vt:lpstr>
      <vt:lpstr>Wingdings</vt:lpstr>
      <vt:lpstr>Times New Roman</vt:lpstr>
      <vt:lpstr>Times New Roman</vt:lpstr>
      <vt:lpstr>黑体</vt:lpstr>
      <vt:lpstr>Arial Unicode MS</vt:lpstr>
      <vt:lpstr>Calibri</vt:lpstr>
      <vt:lpstr>HelveticaNeue</vt:lpstr>
      <vt:lpstr>华文新魏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mycomputer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chenjiawei</dc:creator>
  <cp:lastModifiedBy>Administrator</cp:lastModifiedBy>
  <cp:revision>129</cp:revision>
  <dcterms:created xsi:type="dcterms:W3CDTF">2016-05-16T00:02:00Z</dcterms:created>
  <dcterms:modified xsi:type="dcterms:W3CDTF">2026-05-27T02:32:54Z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2052-11.8.2.7978</vt:lpwstr>
  </property>
  <property fmtid="{D5CDD505-2E9C-101B-9397-08002B2CF9AE}" pid="3" name="ICV">
    <vt:lpwstr>6FAFC5920D5D47BEB7FD70CD66E13577_12</vt:lpwstr>
  </property>
</Properties>
</file>